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354" r:id="rId2"/>
    <p:sldId id="266" r:id="rId3"/>
    <p:sldId id="373" r:id="rId4"/>
    <p:sldId id="358" r:id="rId5"/>
    <p:sldId id="269" r:id="rId6"/>
    <p:sldId id="359" r:id="rId7"/>
    <p:sldId id="271" r:id="rId8"/>
    <p:sldId id="275" r:id="rId9"/>
    <p:sldId id="380" r:id="rId10"/>
    <p:sldId id="276" r:id="rId11"/>
    <p:sldId id="281" r:id="rId12"/>
    <p:sldId id="285" r:id="rId13"/>
    <p:sldId id="294" r:id="rId14"/>
    <p:sldId id="361" r:id="rId15"/>
    <p:sldId id="362" r:id="rId16"/>
    <p:sldId id="365" r:id="rId17"/>
    <p:sldId id="366" r:id="rId18"/>
    <p:sldId id="300" r:id="rId19"/>
    <p:sldId id="348" r:id="rId20"/>
    <p:sldId id="302" r:id="rId21"/>
    <p:sldId id="308" r:id="rId22"/>
    <p:sldId id="310" r:id="rId23"/>
    <p:sldId id="311" r:id="rId24"/>
    <p:sldId id="313" r:id="rId25"/>
    <p:sldId id="316" r:id="rId26"/>
    <p:sldId id="318" r:id="rId27"/>
    <p:sldId id="331" r:id="rId28"/>
    <p:sldId id="295" r:id="rId29"/>
  </p:sldIdLst>
  <p:sldSz cx="12192000" cy="6858000"/>
  <p:notesSz cx="6858000" cy="9144000"/>
  <p:defaultTextStyle>
    <a:defPPr>
      <a:defRPr lang="he-IL"/>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95959"/>
    <a:srgbClr val="ECA338"/>
  </p:clrMru>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סגנון ביניים 3 - הדגשה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000" autoAdjust="0"/>
    <p:restoredTop sz="74014" autoAdjust="0"/>
  </p:normalViewPr>
  <p:slideViewPr>
    <p:cSldViewPr snapToGrid="0">
      <p:cViewPr varScale="1">
        <p:scale>
          <a:sx n="67" d="100"/>
          <a:sy n="67" d="100"/>
        </p:scale>
        <p:origin x="-1458" y="-90"/>
      </p:cViewPr>
      <p:guideLst>
        <p:guide orient="horz" pos="2160"/>
        <p:guide pos="3840"/>
      </p:guideLst>
    </p:cSldViewPr>
  </p:slideViewPr>
  <p:notesTextViewPr>
    <p:cViewPr>
      <p:scale>
        <a:sx n="1" d="1"/>
        <a:sy n="1" d="1"/>
      </p:scale>
      <p:origin x="0" y="0"/>
    </p:cViewPr>
  </p:notesTextViewPr>
  <p:sorterViewPr>
    <p:cViewPr>
      <p:scale>
        <a:sx n="100" d="100"/>
        <a:sy n="100" d="100"/>
      </p:scale>
      <p:origin x="0" y="62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EAD18E01-C5E2-4E40-963A-A82C1E89D01A}" type="datetimeFigureOut">
              <a:rPr lang="he-IL"/>
              <a:pPr>
                <a:defRPr/>
              </a:pPr>
              <a:t>כ"ט/טבת/תשע"ה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fld id="{0865B7AF-39E7-40F4-B491-F8B7F17365BA}" type="slidenum">
              <a:rPr lang="he-IL"/>
              <a:pPr/>
              <a:t>‹#›</a:t>
            </a:fld>
            <a:endParaRPr 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 name="מציין מיקום של הערות 2"/>
          <p:cNvSpPr>
            <a:spLocks noGrp="1"/>
          </p:cNvSpPr>
          <p:nvPr>
            <p:ph type="body" idx="1"/>
          </p:nvPr>
        </p:nvSpPr>
        <p:spPr/>
        <p:txBody>
          <a:bodyPr/>
          <a:lstStyle/>
          <a:p>
            <a:pPr eaLnBrk="1" fontAlgn="auto" hangingPunct="1">
              <a:spcBef>
                <a:spcPts val="0"/>
              </a:spcBef>
              <a:spcAft>
                <a:spcPts val="0"/>
              </a:spcAft>
              <a:defRPr/>
            </a:pPr>
            <a:r>
              <a:rPr lang="he-IL" dirty="0" smtClean="0">
                <a:solidFill>
                  <a:schemeClr val="tx1">
                    <a:lumMod val="65000"/>
                    <a:lumOff val="35000"/>
                  </a:schemeClr>
                </a:solidFill>
                <a:latin typeface="BlenderConsensed" pitchFamily="50" charset="-79"/>
                <a:cs typeface="BlenderConsensed" pitchFamily="50" charset="-79"/>
              </a:rPr>
              <a:t>לבחון את מידת </a:t>
            </a:r>
            <a:r>
              <a:rPr lang="he-IL" u="sng" dirty="0" smtClean="0">
                <a:solidFill>
                  <a:schemeClr val="tx1">
                    <a:lumMod val="65000"/>
                    <a:lumOff val="35000"/>
                  </a:schemeClr>
                </a:solidFill>
                <a:latin typeface="BlenderConsensed" pitchFamily="50" charset="-79"/>
                <a:cs typeface="BlenderConsensed" pitchFamily="50" charset="-79"/>
              </a:rPr>
              <a:t>השפעת התכנית </a:t>
            </a:r>
            <a:r>
              <a:rPr lang="he-IL" dirty="0" smtClean="0">
                <a:solidFill>
                  <a:schemeClr val="tx1">
                    <a:lumMod val="65000"/>
                    <a:lumOff val="35000"/>
                  </a:schemeClr>
                </a:solidFill>
                <a:latin typeface="BlenderConsensed" pitchFamily="50" charset="-79"/>
                <a:cs typeface="BlenderConsensed" pitchFamily="50" charset="-79"/>
              </a:rPr>
              <a:t>על התלמידים והמערכת הבית הספרית</a:t>
            </a:r>
          </a:p>
          <a:p>
            <a:pPr eaLnBrk="1" fontAlgn="auto" hangingPunct="1">
              <a:spcBef>
                <a:spcPts val="0"/>
              </a:spcBef>
              <a:spcAft>
                <a:spcPts val="0"/>
              </a:spcAft>
              <a:defRPr/>
            </a:pPr>
            <a:r>
              <a:rPr lang="he-IL" dirty="0" smtClean="0">
                <a:solidFill>
                  <a:schemeClr val="tx1">
                    <a:lumMod val="65000"/>
                    <a:lumOff val="35000"/>
                  </a:schemeClr>
                </a:solidFill>
                <a:latin typeface="BlenderConsensed" pitchFamily="50" charset="-79"/>
                <a:cs typeface="BlenderConsensed" pitchFamily="50" charset="-79"/>
              </a:rPr>
              <a:t>לבחון מה היו </a:t>
            </a:r>
            <a:r>
              <a:rPr lang="he-IL" u="sng" dirty="0" smtClean="0">
                <a:solidFill>
                  <a:schemeClr val="tx1">
                    <a:lumMod val="65000"/>
                    <a:lumOff val="35000"/>
                  </a:schemeClr>
                </a:solidFill>
                <a:latin typeface="BlenderConsensed" pitchFamily="50" charset="-79"/>
                <a:cs typeface="BlenderConsensed" pitchFamily="50" charset="-79"/>
              </a:rPr>
              <a:t>נקודות החוזק והחולשה </a:t>
            </a:r>
            <a:r>
              <a:rPr lang="he-IL" dirty="0" smtClean="0">
                <a:solidFill>
                  <a:schemeClr val="tx1">
                    <a:lumMod val="65000"/>
                    <a:lumOff val="35000"/>
                  </a:schemeClr>
                </a:solidFill>
                <a:latin typeface="BlenderConsensed" pitchFamily="50" charset="-79"/>
                <a:cs typeface="BlenderConsensed" pitchFamily="50" charset="-79"/>
              </a:rPr>
              <a:t>של התכנית השנה על מנת לאפשר הפקת לקחים ולמידה לשנים הבאות</a:t>
            </a:r>
          </a:p>
          <a:p>
            <a:pPr eaLnBrk="1" fontAlgn="auto" hangingPunct="1">
              <a:spcBef>
                <a:spcPts val="0"/>
              </a:spcBef>
              <a:spcAft>
                <a:spcPts val="0"/>
              </a:spcAft>
              <a:defRPr/>
            </a:pPr>
            <a:r>
              <a:rPr lang="he-IL" dirty="0" smtClean="0">
                <a:solidFill>
                  <a:schemeClr val="tx1">
                    <a:lumMod val="65000"/>
                    <a:lumOff val="35000"/>
                  </a:schemeClr>
                </a:solidFill>
                <a:latin typeface="BlenderConsensed" pitchFamily="50" charset="-79"/>
                <a:cs typeface="BlenderConsensed" pitchFamily="50" charset="-79"/>
              </a:rPr>
              <a:t>לבחון האם התרחשה למידה, הפקת לקחים ושיפור במדדי ההערכה, </a:t>
            </a:r>
            <a:r>
              <a:rPr lang="he-IL" u="sng" dirty="0" smtClean="0">
                <a:solidFill>
                  <a:schemeClr val="tx1">
                    <a:lumMod val="65000"/>
                    <a:lumOff val="35000"/>
                  </a:schemeClr>
                </a:solidFill>
                <a:latin typeface="BlenderConsensed" pitchFamily="50" charset="-79"/>
                <a:cs typeface="BlenderConsensed" pitchFamily="50" charset="-79"/>
              </a:rPr>
              <a:t>בהשוואה לשנה שעברה</a:t>
            </a:r>
            <a:r>
              <a:rPr lang="he-IL" dirty="0" smtClean="0">
                <a:solidFill>
                  <a:schemeClr val="tx1">
                    <a:lumMod val="65000"/>
                    <a:lumOff val="35000"/>
                  </a:schemeClr>
                </a:solidFill>
                <a:latin typeface="BlenderConsensed" pitchFamily="50" charset="-79"/>
                <a:cs typeface="BlenderConsensed" pitchFamily="50" charset="-79"/>
              </a:rPr>
              <a:t> (עבור בתי הספר שהשתתפו בתכנית גם בשנה שעברה).</a:t>
            </a:r>
          </a:p>
          <a:p>
            <a:pPr eaLnBrk="1" fontAlgn="auto" hangingPunct="1">
              <a:spcBef>
                <a:spcPts val="0"/>
              </a:spcBef>
              <a:spcAft>
                <a:spcPts val="0"/>
              </a:spcAft>
              <a:defRPr/>
            </a:pPr>
            <a:r>
              <a:rPr lang="he-IL" dirty="0" smtClean="0">
                <a:solidFill>
                  <a:schemeClr val="tx1">
                    <a:lumMod val="65000"/>
                    <a:lumOff val="35000"/>
                  </a:schemeClr>
                </a:solidFill>
                <a:latin typeface="BlenderConsensed" pitchFamily="50" charset="-79"/>
                <a:cs typeface="BlenderConsensed" pitchFamily="50" charset="-79"/>
              </a:rPr>
              <a:t>לספק מדידה ראשונית של </a:t>
            </a:r>
            <a:r>
              <a:rPr lang="he-IL" u="sng" dirty="0" smtClean="0">
                <a:solidFill>
                  <a:schemeClr val="tx1">
                    <a:lumMod val="65000"/>
                    <a:lumOff val="35000"/>
                  </a:schemeClr>
                </a:solidFill>
                <a:latin typeface="BlenderConsensed" pitchFamily="50" charset="-79"/>
                <a:cs typeface="BlenderConsensed" pitchFamily="50" charset="-79"/>
              </a:rPr>
              <a:t>תכניות הפיילוט </a:t>
            </a:r>
            <a:r>
              <a:rPr lang="he-IL" dirty="0" smtClean="0">
                <a:solidFill>
                  <a:schemeClr val="tx1">
                    <a:lumMod val="65000"/>
                    <a:lumOff val="35000"/>
                  </a:schemeClr>
                </a:solidFill>
                <a:latin typeface="BlenderConsensed" pitchFamily="50" charset="-79"/>
                <a:cs typeface="BlenderConsensed" pitchFamily="50" charset="-79"/>
              </a:rPr>
              <a:t>שהתחילו השנה בחלק מבתי הספר (מיכה </a:t>
            </a:r>
            <a:r>
              <a:rPr lang="he-IL" dirty="0" err="1" smtClean="0">
                <a:solidFill>
                  <a:schemeClr val="tx1">
                    <a:lumMod val="65000"/>
                    <a:lumOff val="35000"/>
                  </a:schemeClr>
                </a:solidFill>
                <a:latin typeface="BlenderConsensed" pitchFamily="50" charset="-79"/>
                <a:cs typeface="BlenderConsensed" pitchFamily="50" charset="-79"/>
              </a:rPr>
              <a:t>רייסר</a:t>
            </a:r>
            <a:r>
              <a:rPr lang="he-IL" dirty="0" smtClean="0">
                <a:solidFill>
                  <a:schemeClr val="tx1">
                    <a:lumMod val="65000"/>
                    <a:lumOff val="35000"/>
                  </a:schemeClr>
                </a:solidFill>
                <a:latin typeface="BlenderConsensed" pitchFamily="50" charset="-79"/>
                <a:cs typeface="BlenderConsensed" pitchFamily="50" charset="-79"/>
              </a:rPr>
              <a:t> ודורות). בפועל לא היה ניתן לייצר בסיס ידע משמעותי בתחום זה בעקבות אי מילוי של שאלוני ההערכה (מילאו רק מדריכי פיילוט כיתות ח' בתחילת שנה, התלמידים עצמם לא מילאו). כן הייתה מדידה בתחילה ובסיום במיכה </a:t>
            </a:r>
            <a:r>
              <a:rPr lang="he-IL" dirty="0" err="1" smtClean="0">
                <a:solidFill>
                  <a:schemeClr val="tx1">
                    <a:lumMod val="65000"/>
                    <a:lumOff val="35000"/>
                  </a:schemeClr>
                </a:solidFill>
                <a:latin typeface="BlenderConsensed" pitchFamily="50" charset="-79"/>
                <a:cs typeface="BlenderConsensed" pitchFamily="50" charset="-79"/>
              </a:rPr>
              <a:t>רייסר</a:t>
            </a:r>
            <a:r>
              <a:rPr lang="he-IL" dirty="0" smtClean="0">
                <a:solidFill>
                  <a:schemeClr val="tx1">
                    <a:lumMod val="65000"/>
                    <a:lumOff val="35000"/>
                  </a:schemeClr>
                </a:solidFill>
                <a:latin typeface="BlenderConsensed" pitchFamily="50" charset="-79"/>
                <a:cs typeface="BlenderConsensed" pitchFamily="50" charset="-79"/>
              </a:rPr>
              <a:t> שקיבלו זמן כפול לכל דיבר</a:t>
            </a:r>
          </a:p>
          <a:p>
            <a:pPr eaLnBrk="1" fontAlgn="auto" hangingPunct="1">
              <a:spcBef>
                <a:spcPts val="0"/>
              </a:spcBef>
              <a:spcAft>
                <a:spcPts val="0"/>
              </a:spcAft>
              <a:defRPr/>
            </a:pPr>
            <a:r>
              <a:rPr lang="he-IL" dirty="0" smtClean="0">
                <a:solidFill>
                  <a:schemeClr val="tx1">
                    <a:lumMod val="65000"/>
                    <a:lumOff val="35000"/>
                  </a:schemeClr>
                </a:solidFill>
                <a:latin typeface="BlenderConsensed" pitchFamily="50" charset="-79"/>
                <a:cs typeface="BlenderConsensed" pitchFamily="50" charset="-79"/>
              </a:rPr>
              <a:t>להוות כלי </a:t>
            </a:r>
            <a:r>
              <a:rPr lang="he-IL" u="sng" dirty="0" smtClean="0">
                <a:solidFill>
                  <a:schemeClr val="tx1">
                    <a:lumMod val="65000"/>
                    <a:lumOff val="35000"/>
                  </a:schemeClr>
                </a:solidFill>
                <a:latin typeface="BlenderConsensed" pitchFamily="50" charset="-79"/>
                <a:cs typeface="BlenderConsensed" pitchFamily="50" charset="-79"/>
              </a:rPr>
              <a:t>אינפורמטיבי לשותפים ולתורמים </a:t>
            </a:r>
            <a:r>
              <a:rPr lang="he-IL" dirty="0" smtClean="0">
                <a:solidFill>
                  <a:schemeClr val="tx1">
                    <a:lumMod val="65000"/>
                    <a:lumOff val="35000"/>
                  </a:schemeClr>
                </a:solidFill>
                <a:latin typeface="BlenderConsensed" pitchFamily="50" charset="-79"/>
                <a:cs typeface="BlenderConsensed" pitchFamily="50" charset="-79"/>
              </a:rPr>
              <a:t>בהווה ובעתיד</a:t>
            </a:r>
          </a:p>
          <a:p>
            <a:pPr eaLnBrk="1" fontAlgn="auto" hangingPunct="1">
              <a:spcBef>
                <a:spcPts val="0"/>
              </a:spcBef>
              <a:spcAft>
                <a:spcPts val="0"/>
              </a:spcAft>
              <a:defRPr/>
            </a:pPr>
            <a:endParaRPr lang="he-IL" dirty="0"/>
          </a:p>
        </p:txBody>
      </p:sp>
      <p:sp>
        <p:nvSpPr>
          <p:cNvPr id="6148" name="מציין מיקום של מספר שקופית 3"/>
          <p:cNvSpPr>
            <a:spLocks noGrp="1"/>
          </p:cNvSpPr>
          <p:nvPr>
            <p:ph type="sldNum" sz="quarter" idx="5"/>
          </p:nvPr>
        </p:nvSpPr>
        <p:spPr bwMode="auto">
          <a:noFill/>
          <a:ln>
            <a:miter lim="800000"/>
            <a:headEnd/>
            <a:tailEnd/>
          </a:ln>
        </p:spPr>
        <p:txBody>
          <a:bodyPr/>
          <a:lstStyle/>
          <a:p>
            <a:fld id="{7AC1F655-8775-45BE-B994-6258428911B3}" type="slidenum">
              <a:rPr lang="he-IL" altLang="he-IL"/>
              <a:pPr/>
              <a:t>1</a:t>
            </a:fld>
            <a:endParaRPr lang="he-IL"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710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altLang="he-IL" smtClean="0"/>
          </a:p>
        </p:txBody>
      </p:sp>
      <p:sp>
        <p:nvSpPr>
          <p:cNvPr id="47108" name="מציין מיקום של מספר שקופית 3"/>
          <p:cNvSpPr>
            <a:spLocks noGrp="1"/>
          </p:cNvSpPr>
          <p:nvPr>
            <p:ph type="sldNum" sz="quarter" idx="5"/>
          </p:nvPr>
        </p:nvSpPr>
        <p:spPr bwMode="auto">
          <a:noFill/>
          <a:ln>
            <a:miter lim="800000"/>
            <a:headEnd/>
            <a:tailEnd/>
          </a:ln>
        </p:spPr>
        <p:txBody>
          <a:bodyPr/>
          <a:lstStyle/>
          <a:p>
            <a:fld id="{16756AFF-84F9-40B0-B416-0CDBD71B7D09}" type="slidenum">
              <a:rPr lang="he-IL" altLang="he-IL"/>
              <a:pPr/>
              <a:t>10</a:t>
            </a:fld>
            <a:endParaRPr lang="he-IL" alt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552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בסיום השנה - עמדות התלמידים כלפי עשרת הדיברות הינן </a:t>
            </a:r>
            <a:r>
              <a:rPr lang="he-IL" altLang="he-IL" b="1" smtClean="0"/>
              <a:t>חיוביות במידה גבוהה</a:t>
            </a:r>
            <a:r>
              <a:rPr lang="he-IL" altLang="he-IL" smtClean="0"/>
              <a:t> (ממוצע=3.95, ס.ת.=0.87).</a:t>
            </a:r>
            <a:endParaRPr lang="en-US" altLang="he-IL" smtClean="0"/>
          </a:p>
        </p:txBody>
      </p:sp>
      <p:sp>
        <p:nvSpPr>
          <p:cNvPr id="55300" name="מציין מיקום של מספר שקופית 3"/>
          <p:cNvSpPr>
            <a:spLocks noGrp="1"/>
          </p:cNvSpPr>
          <p:nvPr>
            <p:ph type="sldNum" sz="quarter" idx="5"/>
          </p:nvPr>
        </p:nvSpPr>
        <p:spPr bwMode="auto">
          <a:noFill/>
          <a:ln>
            <a:miter lim="800000"/>
            <a:headEnd/>
            <a:tailEnd/>
          </a:ln>
        </p:spPr>
        <p:txBody>
          <a:bodyPr/>
          <a:lstStyle/>
          <a:p>
            <a:fld id="{044B6B29-6E7F-43C0-AAB8-6CABD3176C56}" type="slidenum">
              <a:rPr lang="he-IL" altLang="he-IL"/>
              <a:pPr/>
              <a:t>11</a:t>
            </a:fld>
            <a:endParaRPr lang="he-IL"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6349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מקור נוסף ממנו ניתן ללמוד על עמדות התלמידים הינו חידון יום השיא, בו נמדדו עמדותיהם של התלמידים ושל הוריהם כלפי עשרת הדיברות. התרשים הבא מציג את התפלגות המענה של התלמידים ושל הוריהם לפריט </a:t>
            </a:r>
            <a:r>
              <a:rPr lang="he-IL" altLang="he-IL" b="1" smtClean="0"/>
              <a:t>"מדוע עשרת הדיברות חשובים?".</a:t>
            </a:r>
            <a:r>
              <a:rPr lang="he-IL" altLang="he-IL" smtClean="0"/>
              <a:t>  ניתן לראות כי יותר תלמידים מהורים בחרו בתשובה "כל התשובות נכונות", המביעה את החשיבות הגבוהה ביותר.  </a:t>
            </a:r>
          </a:p>
          <a:p>
            <a:pPr eaLnBrk="1" hangingPunct="1">
              <a:spcBef>
                <a:spcPct val="0"/>
              </a:spcBef>
            </a:pPr>
            <a:r>
              <a:rPr lang="he-IL" altLang="he-IL" b="1" smtClean="0"/>
              <a:t>לא חושבו מובהקויות מכיוון שלא התקבלו הנתונים הגולמיים אלא שיעורי המענה הנכון באחוזים</a:t>
            </a:r>
            <a:endParaRPr lang="en-US" altLang="he-IL" b="1" smtClean="0"/>
          </a:p>
          <a:p>
            <a:pPr eaLnBrk="1" hangingPunct="1">
              <a:spcBef>
                <a:spcPct val="0"/>
              </a:spcBef>
            </a:pPr>
            <a:endParaRPr lang="en-US" altLang="he-IL" smtClean="0"/>
          </a:p>
        </p:txBody>
      </p:sp>
      <p:sp>
        <p:nvSpPr>
          <p:cNvPr id="63492" name="מציין מיקום של מספר שקופית 3"/>
          <p:cNvSpPr>
            <a:spLocks noGrp="1"/>
          </p:cNvSpPr>
          <p:nvPr>
            <p:ph type="sldNum" sz="quarter" idx="5"/>
          </p:nvPr>
        </p:nvSpPr>
        <p:spPr bwMode="auto">
          <a:noFill/>
          <a:ln>
            <a:miter lim="800000"/>
            <a:headEnd/>
            <a:tailEnd/>
          </a:ln>
        </p:spPr>
        <p:txBody>
          <a:bodyPr/>
          <a:lstStyle/>
          <a:p>
            <a:fld id="{04FF6FA4-243B-4A32-8D29-60AFEAC7F758}" type="slidenum">
              <a:rPr lang="he-IL" altLang="he-IL"/>
              <a:pPr/>
              <a:t>12</a:t>
            </a:fld>
            <a:endParaRPr lang="he-IL"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716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b="1" u="sng" smtClean="0"/>
              <a:t>מראיונות העומק </a:t>
            </a:r>
            <a:r>
              <a:rPr lang="he-IL" altLang="he-IL" u="sng" smtClean="0"/>
              <a:t>עם סגל בית הספר והמדריכים עולה כי  קיים </a:t>
            </a:r>
            <a:r>
              <a:rPr lang="he-IL" altLang="he-IL" b="1" u="sng" smtClean="0"/>
              <a:t>קושי לעמוד על קיומו של שינוי התנהגותי כתוצאה מהתכנית, </a:t>
            </a:r>
            <a:r>
              <a:rPr lang="he-IL" altLang="he-IL" smtClean="0"/>
              <a:t>הן בשל </a:t>
            </a:r>
            <a:r>
              <a:rPr lang="he-IL" altLang="he-IL" b="1" smtClean="0"/>
              <a:t>הקושי לבודד </a:t>
            </a:r>
            <a:r>
              <a:rPr lang="he-IL" altLang="he-IL" smtClean="0"/>
              <a:t>את השפעת התכנית אל מול גורמים אחרים המשפיעים על התנהגות התלמידים, והן בשל קושי להבחין ולכמת תוצאות של תהליכים חינוכיים מסוג זה. </a:t>
            </a:r>
            <a:r>
              <a:rPr lang="he-IL" altLang="he-IL" b="1" u="sng" smtClean="0"/>
              <a:t>מרבית המרואיינים סברו כי יהיה קל יותר להעריך השפעה מסוג זה ממרחק של זמן. </a:t>
            </a:r>
            <a:endParaRPr lang="en-US" altLang="he-IL" b="1" u="sng" smtClean="0"/>
          </a:p>
          <a:p>
            <a:pPr eaLnBrk="1" hangingPunct="1">
              <a:spcBef>
                <a:spcPct val="0"/>
              </a:spcBef>
            </a:pPr>
            <a:endParaRPr lang="en-US" altLang="he-IL" smtClean="0"/>
          </a:p>
        </p:txBody>
      </p:sp>
      <p:sp>
        <p:nvSpPr>
          <p:cNvPr id="71684" name="מציין מיקום של מספר שקופית 3"/>
          <p:cNvSpPr>
            <a:spLocks noGrp="1"/>
          </p:cNvSpPr>
          <p:nvPr>
            <p:ph type="sldNum" sz="quarter" idx="5"/>
          </p:nvPr>
        </p:nvSpPr>
        <p:spPr bwMode="auto">
          <a:noFill/>
          <a:ln>
            <a:miter lim="800000"/>
            <a:headEnd/>
            <a:tailEnd/>
          </a:ln>
        </p:spPr>
        <p:txBody>
          <a:bodyPr/>
          <a:lstStyle/>
          <a:p>
            <a:fld id="{88003BE0-4C56-4F91-B48B-82C4A1D7F8C4}" type="slidenum">
              <a:rPr lang="he-IL" altLang="he-IL"/>
              <a:pPr/>
              <a:t>13</a:t>
            </a:fld>
            <a:endParaRPr lang="he-IL" alt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192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Char char="§"/>
            </a:pPr>
            <a:r>
              <a:rPr lang="he-IL" altLang="he-IL" smtClean="0">
                <a:solidFill>
                  <a:srgbClr val="595959"/>
                </a:solidFill>
                <a:latin typeface="BlenderConsensed" pitchFamily="50" charset="-79"/>
                <a:cs typeface="BlenderConsensed" pitchFamily="50" charset="-79"/>
              </a:rPr>
              <a:t>מרבית </a:t>
            </a:r>
            <a:r>
              <a:rPr lang="he-IL" altLang="he-IL" smtClean="0">
                <a:solidFill>
                  <a:srgbClr val="ECA338"/>
                </a:solidFill>
                <a:latin typeface="BlenderConsensed" pitchFamily="50" charset="-79"/>
                <a:cs typeface="BlenderConsensed" pitchFamily="50" charset="-79"/>
              </a:rPr>
              <a:t>התלמידים </a:t>
            </a:r>
            <a:r>
              <a:rPr lang="he-IL" altLang="he-IL" smtClean="0">
                <a:solidFill>
                  <a:srgbClr val="595959"/>
                </a:solidFill>
                <a:latin typeface="BlenderConsensed" pitchFamily="50" charset="-79"/>
                <a:cs typeface="BlenderConsensed" pitchFamily="50" charset="-79"/>
              </a:rPr>
              <a:t>דיווחו כי ימליצו לחבר להשתתף בתכנית</a:t>
            </a:r>
          </a:p>
          <a:p>
            <a:pPr eaLnBrk="1" hangingPunct="1">
              <a:spcBef>
                <a:spcPct val="0"/>
              </a:spcBef>
              <a:buFont typeface="Wingdings" pitchFamily="2" charset="2"/>
              <a:buChar char="§"/>
            </a:pPr>
            <a:r>
              <a:rPr lang="he-IL" altLang="he-IL" smtClean="0">
                <a:solidFill>
                  <a:srgbClr val="595959"/>
                </a:solidFill>
                <a:latin typeface="BlenderConsensed" pitchFamily="50" charset="-79"/>
                <a:cs typeface="BlenderConsensed" pitchFamily="50" charset="-79"/>
              </a:rPr>
              <a:t>ממוצע עמדות </a:t>
            </a:r>
            <a:r>
              <a:rPr lang="he-IL" altLang="he-IL" smtClean="0">
                <a:solidFill>
                  <a:srgbClr val="ECA338"/>
                </a:solidFill>
                <a:latin typeface="BlenderConsensed" pitchFamily="50" charset="-79"/>
                <a:cs typeface="BlenderConsensed" pitchFamily="50" charset="-79"/>
              </a:rPr>
              <a:t>ההורים</a:t>
            </a:r>
            <a:r>
              <a:rPr lang="he-IL" altLang="he-IL" smtClean="0">
                <a:solidFill>
                  <a:srgbClr val="595959"/>
                </a:solidFill>
                <a:latin typeface="BlenderConsensed" pitchFamily="50" charset="-79"/>
                <a:cs typeface="BlenderConsensed" pitchFamily="50" charset="-79"/>
              </a:rPr>
              <a:t> כלפי עשרת הדברות הנו גבוה (4.4)</a:t>
            </a:r>
          </a:p>
          <a:p>
            <a:pPr eaLnBrk="1" hangingPunct="1">
              <a:spcBef>
                <a:spcPct val="0"/>
              </a:spcBef>
              <a:buFont typeface="Wingdings" pitchFamily="2" charset="2"/>
              <a:buChar char="§"/>
            </a:pPr>
            <a:r>
              <a:rPr lang="he-IL" altLang="he-IL" smtClean="0">
                <a:solidFill>
                  <a:srgbClr val="595959"/>
                </a:solidFill>
                <a:latin typeface="BlenderConsensed" pitchFamily="50" charset="-79"/>
                <a:cs typeface="BlenderConsensed" pitchFamily="50" charset="-79"/>
              </a:rPr>
              <a:t>מספר מקרים נקודתיים של התנגדות הורים לתכנית מחשש להחזרה בתשובה</a:t>
            </a:r>
          </a:p>
          <a:p>
            <a:pPr eaLnBrk="1" hangingPunct="1">
              <a:spcBef>
                <a:spcPct val="0"/>
              </a:spcBef>
              <a:buFont typeface="Wingdings" pitchFamily="2" charset="2"/>
              <a:buChar char="§"/>
            </a:pPr>
            <a:r>
              <a:rPr lang="he-IL" altLang="he-IL" smtClean="0">
                <a:solidFill>
                  <a:srgbClr val="595959"/>
                </a:solidFill>
                <a:latin typeface="BlenderConsensed" pitchFamily="50" charset="-79"/>
                <a:cs typeface="BlenderConsensed" pitchFamily="50" charset="-79"/>
              </a:rPr>
              <a:t>מראיונות העומק עם </a:t>
            </a:r>
            <a:r>
              <a:rPr lang="he-IL" altLang="he-IL" smtClean="0">
                <a:solidFill>
                  <a:srgbClr val="ECA338"/>
                </a:solidFill>
                <a:latin typeface="BlenderConsensed" pitchFamily="50" charset="-79"/>
                <a:cs typeface="BlenderConsensed" pitchFamily="50" charset="-79"/>
              </a:rPr>
              <a:t>סגל בית הספר</a:t>
            </a:r>
            <a:r>
              <a:rPr lang="he-IL" altLang="he-IL" smtClean="0">
                <a:solidFill>
                  <a:srgbClr val="595959"/>
                </a:solidFill>
                <a:latin typeface="BlenderConsensed" pitchFamily="50" charset="-79"/>
                <a:cs typeface="BlenderConsensed" pitchFamily="50" charset="-79"/>
              </a:rPr>
              <a:t>, עולה תמונה של שביעות רצון גבוהה ושל תפיסת התכנית כחשובה, מבורכת, ומוערכת</a:t>
            </a:r>
          </a:p>
          <a:p>
            <a:pPr eaLnBrk="1" hangingPunct="1">
              <a:spcBef>
                <a:spcPct val="0"/>
              </a:spcBef>
            </a:pPr>
            <a:endParaRPr lang="en-US" altLang="he-IL" smtClean="0"/>
          </a:p>
        </p:txBody>
      </p:sp>
      <p:sp>
        <p:nvSpPr>
          <p:cNvPr id="81924" name="מציין מיקום של מספר שקופית 3"/>
          <p:cNvSpPr>
            <a:spLocks noGrp="1"/>
          </p:cNvSpPr>
          <p:nvPr>
            <p:ph type="sldNum" sz="quarter" idx="5"/>
          </p:nvPr>
        </p:nvSpPr>
        <p:spPr bwMode="auto">
          <a:noFill/>
          <a:ln>
            <a:miter lim="800000"/>
            <a:headEnd/>
            <a:tailEnd/>
          </a:ln>
        </p:spPr>
        <p:txBody>
          <a:bodyPr/>
          <a:lstStyle/>
          <a:p>
            <a:fld id="{C492C479-27A3-4C62-B775-8F7A1AD7137C}" type="slidenum">
              <a:rPr lang="he-IL" altLang="he-IL"/>
              <a:pPr/>
              <a:t>14</a:t>
            </a:fld>
            <a:endParaRPr lang="he-IL" alt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397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b="1" smtClean="0"/>
              <a:t>מרבית התלמידים</a:t>
            </a:r>
            <a:r>
              <a:rPr lang="he-IL" altLang="he-IL" smtClean="0"/>
              <a:t> דיווחו כי </a:t>
            </a:r>
            <a:r>
              <a:rPr lang="he-IL" altLang="he-IL" b="1" smtClean="0"/>
              <a:t>ה</a:t>
            </a:r>
            <a:r>
              <a:rPr lang="he-IL" altLang="he-IL" smtClean="0"/>
              <a:t> </a:t>
            </a:r>
            <a:r>
              <a:rPr lang="he-IL" altLang="he-IL" b="1" smtClean="0"/>
              <a:t>ימליצו על התכנית לחבר</a:t>
            </a:r>
            <a:r>
              <a:rPr lang="he-IL" altLang="he-IL" smtClean="0"/>
              <a:t>, דבר המעיד על </a:t>
            </a:r>
            <a:r>
              <a:rPr lang="he-IL" altLang="he-IL" b="1" smtClean="0"/>
              <a:t>שביעות רצון גבוהה </a:t>
            </a:r>
            <a:r>
              <a:rPr lang="he-IL" altLang="he-IL" smtClean="0"/>
              <a:t>מהתכנית</a:t>
            </a:r>
            <a:endParaRPr lang="en-US" altLang="he-IL" smtClean="0"/>
          </a:p>
        </p:txBody>
      </p:sp>
      <p:sp>
        <p:nvSpPr>
          <p:cNvPr id="83972" name="מציין מיקום של מספר שקופית 3"/>
          <p:cNvSpPr>
            <a:spLocks noGrp="1"/>
          </p:cNvSpPr>
          <p:nvPr>
            <p:ph type="sldNum" sz="quarter" idx="5"/>
          </p:nvPr>
        </p:nvSpPr>
        <p:spPr bwMode="auto">
          <a:noFill/>
          <a:ln>
            <a:miter lim="800000"/>
            <a:headEnd/>
            <a:tailEnd/>
          </a:ln>
        </p:spPr>
        <p:txBody>
          <a:bodyPr/>
          <a:lstStyle/>
          <a:p>
            <a:fld id="{D876422A-E1D7-4340-BD3B-76EC6F6F3AB2}" type="slidenum">
              <a:rPr lang="he-IL" altLang="he-IL"/>
              <a:pPr/>
              <a:t>15</a:t>
            </a:fld>
            <a:endParaRPr lang="he-IL" alt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60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במסגרת השאלון נתבקשו ההורים לכתוב מספר מילים על </a:t>
            </a:r>
            <a:r>
              <a:rPr lang="he-IL" altLang="he-IL" b="1" smtClean="0"/>
              <a:t>התרשמותם הכללית מלימוד עשרת הדברות בבית הספר ומהשפעתו על ילדם</a:t>
            </a:r>
            <a:r>
              <a:rPr lang="he-IL" altLang="he-IL" smtClean="0"/>
              <a:t>, הנושא המרכזי ביותר שעלה היה </a:t>
            </a:r>
            <a:r>
              <a:rPr lang="he-IL" altLang="he-IL" b="1" smtClean="0"/>
              <a:t>שביעות רצון גבוהה</a:t>
            </a:r>
            <a:r>
              <a:rPr lang="he-IL" altLang="he-IL" smtClean="0"/>
              <a:t>, כאשר הורים אלה הביעו </a:t>
            </a:r>
            <a:r>
              <a:rPr lang="he-IL" altLang="he-IL" b="1" smtClean="0"/>
              <a:t>התרשמות חיובית מהתכנית, תיארו אותה כחשובה</a:t>
            </a:r>
            <a:r>
              <a:rPr lang="he-IL" altLang="he-IL" smtClean="0"/>
              <a:t>, הביעו </a:t>
            </a:r>
            <a:r>
              <a:rPr lang="he-IL" altLang="he-IL" b="1" smtClean="0"/>
              <a:t>הערכה והכרת תודה, </a:t>
            </a:r>
            <a:r>
              <a:rPr lang="he-IL" altLang="he-IL" smtClean="0"/>
              <a:t>ואף</a:t>
            </a:r>
            <a:r>
              <a:rPr lang="he-IL" altLang="he-IL" b="1" smtClean="0"/>
              <a:t> רצון בהרחבת התכנית</a:t>
            </a:r>
            <a:r>
              <a:rPr lang="he-IL" altLang="he-IL" smtClean="0"/>
              <a:t>.</a:t>
            </a:r>
            <a:endParaRPr lang="en-US" altLang="he-IL" smtClean="0"/>
          </a:p>
          <a:p>
            <a:pPr eaLnBrk="1" hangingPunct="1">
              <a:spcBef>
                <a:spcPct val="0"/>
              </a:spcBef>
            </a:pPr>
            <a:endParaRPr lang="en-US" altLang="he-IL" smtClean="0"/>
          </a:p>
        </p:txBody>
      </p:sp>
      <p:sp>
        <p:nvSpPr>
          <p:cNvPr id="86020" name="מציין מיקום של מספר שקופית 3"/>
          <p:cNvSpPr>
            <a:spLocks noGrp="1"/>
          </p:cNvSpPr>
          <p:nvPr>
            <p:ph type="sldNum" sz="quarter" idx="5"/>
          </p:nvPr>
        </p:nvSpPr>
        <p:spPr bwMode="auto">
          <a:noFill/>
          <a:ln>
            <a:miter lim="800000"/>
            <a:headEnd/>
            <a:tailEnd/>
          </a:ln>
        </p:spPr>
        <p:txBody>
          <a:bodyPr/>
          <a:lstStyle/>
          <a:p>
            <a:fld id="{6A3DD62C-EC9D-4D15-93EA-82449191532A}" type="slidenum">
              <a:rPr lang="he-IL" altLang="he-IL"/>
              <a:pPr/>
              <a:t>16</a:t>
            </a:fld>
            <a:endParaRPr lang="he-IL" alt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880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גם מתוך </a:t>
            </a:r>
            <a:r>
              <a:rPr lang="he-IL" altLang="he-IL" b="1" smtClean="0"/>
              <a:t>ראיונות העומק</a:t>
            </a:r>
            <a:r>
              <a:rPr lang="he-IL" altLang="he-IL" smtClean="0"/>
              <a:t> עם סגל בית הספר, עולה תמונה של </a:t>
            </a:r>
            <a:r>
              <a:rPr lang="he-IL" altLang="he-IL" b="1" smtClean="0"/>
              <a:t>שביעות רצון גבוהה</a:t>
            </a:r>
            <a:r>
              <a:rPr lang="he-IL" altLang="he-IL" smtClean="0"/>
              <a:t> ושל תפיסת התכנית כ</a:t>
            </a:r>
            <a:r>
              <a:rPr lang="he-IL" altLang="he-IL" b="1" smtClean="0"/>
              <a:t>חשובה</a:t>
            </a:r>
            <a:r>
              <a:rPr lang="he-IL" altLang="he-IL" smtClean="0"/>
              <a:t>, </a:t>
            </a:r>
            <a:r>
              <a:rPr lang="he-IL" altLang="he-IL" b="1" smtClean="0"/>
              <a:t>מבורכת</a:t>
            </a:r>
            <a:r>
              <a:rPr lang="he-IL" altLang="he-IL" smtClean="0"/>
              <a:t>, ו</a:t>
            </a:r>
            <a:r>
              <a:rPr lang="he-IL" altLang="he-IL" b="1" smtClean="0"/>
              <a:t>מוערכת</a:t>
            </a:r>
            <a:endParaRPr lang="en-US" altLang="he-IL" smtClean="0"/>
          </a:p>
        </p:txBody>
      </p:sp>
      <p:sp>
        <p:nvSpPr>
          <p:cNvPr id="88068" name="מציין מיקום של מספר שקופית 3"/>
          <p:cNvSpPr>
            <a:spLocks noGrp="1"/>
          </p:cNvSpPr>
          <p:nvPr>
            <p:ph type="sldNum" sz="quarter" idx="5"/>
          </p:nvPr>
        </p:nvSpPr>
        <p:spPr bwMode="auto">
          <a:noFill/>
          <a:ln>
            <a:miter lim="800000"/>
            <a:headEnd/>
            <a:tailEnd/>
          </a:ln>
        </p:spPr>
        <p:txBody>
          <a:bodyPr/>
          <a:lstStyle/>
          <a:p>
            <a:fld id="{6484C848-66EA-4224-80C3-BED9B6B9C8FE}" type="slidenum">
              <a:rPr lang="he-IL" altLang="he-IL"/>
              <a:pPr/>
              <a:t>17</a:t>
            </a:fld>
            <a:endParaRPr lang="he-IL" alt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9625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במסגרת ראיונות העומק עלו התייחסויות ונימוקים שונים לחשיבות התכנית. להלן הנימוקים המרכזיים שעלו בהקשר זה.</a:t>
            </a:r>
            <a:endParaRPr lang="en-US" altLang="he-IL" smtClean="0"/>
          </a:p>
          <a:p>
            <a:pPr eaLnBrk="1" hangingPunct="1">
              <a:spcBef>
                <a:spcPct val="0"/>
              </a:spcBef>
            </a:pPr>
            <a:endParaRPr lang="he-IL" altLang="he-IL" smtClean="0"/>
          </a:p>
          <a:p>
            <a:pPr eaLnBrk="1" hangingPunct="1">
              <a:spcBef>
                <a:spcPct val="0"/>
              </a:spcBef>
            </a:pPr>
            <a:r>
              <a:rPr lang="he-IL" altLang="he-IL" smtClean="0"/>
              <a:t>מרבית ההתייחסויות הביעו הערכה לתכנית בשל היותה </a:t>
            </a:r>
            <a:r>
              <a:rPr lang="he-IL" altLang="he-IL" b="1" smtClean="0"/>
              <a:t>תכנית העוסקת בערכים באופן כללי</a:t>
            </a:r>
            <a:r>
              <a:rPr lang="he-IL" altLang="he-IL" smtClean="0"/>
              <a:t>, או בשל העובדה שהערכים שמועברים בה הינם </a:t>
            </a:r>
            <a:r>
              <a:rPr lang="he-IL" altLang="he-IL" b="1" smtClean="0"/>
              <a:t>ערכים החשובים ברמה האוניברסאלית</a:t>
            </a:r>
            <a:r>
              <a:rPr lang="he-IL" altLang="he-IL" smtClean="0"/>
              <a:t>.</a:t>
            </a:r>
          </a:p>
          <a:p>
            <a:pPr eaLnBrk="1" hangingPunct="1">
              <a:spcBef>
                <a:spcPct val="0"/>
              </a:spcBef>
            </a:pPr>
            <a:r>
              <a:rPr lang="he-IL" altLang="he-IL" smtClean="0"/>
              <a:t>התייחסויות אחרות הביעו הערכה לתכנית בשל היותה </a:t>
            </a:r>
            <a:r>
              <a:rPr lang="he-IL" altLang="he-IL" b="1" smtClean="0"/>
              <a:t>תכנית העוסקת דווקא בערכים שמקורם ביהדות, ומחברים את התלמידים למורשת היהודית</a:t>
            </a:r>
            <a:r>
              <a:rPr lang="he-IL" altLang="he-IL" smtClean="0"/>
              <a:t>. </a:t>
            </a:r>
            <a:endParaRPr lang="en-US" altLang="he-IL" smtClean="0"/>
          </a:p>
          <a:p>
            <a:pPr eaLnBrk="1" hangingPunct="1">
              <a:spcBef>
                <a:spcPct val="0"/>
              </a:spcBef>
            </a:pPr>
            <a:endParaRPr lang="en-US" altLang="he-IL" smtClean="0"/>
          </a:p>
        </p:txBody>
      </p:sp>
      <p:sp>
        <p:nvSpPr>
          <p:cNvPr id="96260" name="מציין מיקום של מספר שקופית 3"/>
          <p:cNvSpPr>
            <a:spLocks noGrp="1"/>
          </p:cNvSpPr>
          <p:nvPr>
            <p:ph type="sldNum" sz="quarter" idx="5"/>
          </p:nvPr>
        </p:nvSpPr>
        <p:spPr bwMode="auto">
          <a:noFill/>
          <a:ln>
            <a:miter lim="800000"/>
            <a:headEnd/>
            <a:tailEnd/>
          </a:ln>
        </p:spPr>
        <p:txBody>
          <a:bodyPr/>
          <a:lstStyle/>
          <a:p>
            <a:fld id="{C5104958-6706-447D-B341-C9F5E2FF7AD5}" type="slidenum">
              <a:rPr lang="he-IL" altLang="he-IL"/>
              <a:pPr/>
              <a:t>18</a:t>
            </a:fld>
            <a:endParaRPr lang="he-IL" alt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9830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he-IL" altLang="he-IL" smtClean="0">
                <a:solidFill>
                  <a:srgbClr val="ECA338"/>
                </a:solidFill>
                <a:latin typeface="BlenderConsensed" pitchFamily="50" charset="-79"/>
                <a:cs typeface="BlenderConsensed" pitchFamily="50" charset="-79"/>
              </a:rPr>
              <a:t>מדריכים-</a:t>
            </a:r>
            <a:r>
              <a:rPr lang="he-IL" altLang="he-IL" smtClean="0">
                <a:solidFill>
                  <a:srgbClr val="595959"/>
                </a:solidFill>
                <a:latin typeface="BlenderConsensed" pitchFamily="50" charset="-79"/>
                <a:cs typeface="BlenderConsensed" pitchFamily="50" charset="-79"/>
              </a:rPr>
              <a:t> בדבריהם של חלק מהמדריכים עולה המסר כי המטרה המרכזית של התכנית היא לא רק הנחלת ערכי עשרת הדיברות לתלמידים, אלא מעבר לכך - יצירת חיבור בין הילדים ליהדות והפנמת והזהות היהודית שלהם, או הרחקה מהדרדרות מוסרית הקיימת בתרבות של היום.</a:t>
            </a:r>
          </a:p>
          <a:p>
            <a:pPr algn="just" eaLnBrk="1" hangingPunct="1">
              <a:spcBef>
                <a:spcPct val="0"/>
              </a:spcBef>
            </a:pPr>
            <a:endParaRPr lang="he-IL" altLang="he-IL" smtClean="0">
              <a:solidFill>
                <a:srgbClr val="595959"/>
              </a:solidFill>
              <a:latin typeface="BlenderConsensed" pitchFamily="50" charset="-79"/>
              <a:cs typeface="BlenderConsensed" pitchFamily="50" charset="-79"/>
            </a:endParaRPr>
          </a:p>
          <a:p>
            <a:pPr eaLnBrk="1" hangingPunct="1">
              <a:spcBef>
                <a:spcPct val="0"/>
              </a:spcBef>
            </a:pPr>
            <a:endParaRPr lang="en-US" altLang="he-IL" smtClean="0"/>
          </a:p>
        </p:txBody>
      </p:sp>
      <p:sp>
        <p:nvSpPr>
          <p:cNvPr id="98308" name="מציין מיקום של מספר שקופית 3"/>
          <p:cNvSpPr>
            <a:spLocks noGrp="1"/>
          </p:cNvSpPr>
          <p:nvPr>
            <p:ph type="sldNum" sz="quarter" idx="5"/>
          </p:nvPr>
        </p:nvSpPr>
        <p:spPr bwMode="auto">
          <a:noFill/>
          <a:ln>
            <a:miter lim="800000"/>
            <a:headEnd/>
            <a:tailEnd/>
          </a:ln>
        </p:spPr>
        <p:txBody>
          <a:bodyPr/>
          <a:lstStyle/>
          <a:p>
            <a:fld id="{17C2B56A-1736-458F-9639-F498FDE65057}" type="slidenum">
              <a:rPr lang="he-IL" altLang="he-IL"/>
              <a:pPr/>
              <a:t>19</a:t>
            </a:fld>
            <a:endParaRPr lang="he-IL"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3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ltLang="he-IL" smtClean="0"/>
          </a:p>
        </p:txBody>
      </p:sp>
      <p:sp>
        <p:nvSpPr>
          <p:cNvPr id="14340" name="מציין מיקום של מספר שקופית 3"/>
          <p:cNvSpPr>
            <a:spLocks noGrp="1"/>
          </p:cNvSpPr>
          <p:nvPr>
            <p:ph type="sldNum" sz="quarter" idx="5"/>
          </p:nvPr>
        </p:nvSpPr>
        <p:spPr bwMode="auto">
          <a:noFill/>
          <a:ln>
            <a:miter lim="800000"/>
            <a:headEnd/>
            <a:tailEnd/>
          </a:ln>
        </p:spPr>
        <p:txBody>
          <a:bodyPr/>
          <a:lstStyle/>
          <a:p>
            <a:fld id="{5CDF4823-2670-423D-B3DB-4E60F579A573}" type="slidenum">
              <a:rPr lang="he-IL" altLang="he-IL"/>
              <a:pPr/>
              <a:t>2</a:t>
            </a:fld>
            <a:endParaRPr lang="he-IL" alt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0240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מרבית המורות והמנהלות תיארו את מטרת התכנית כ</a:t>
            </a:r>
            <a:r>
              <a:rPr lang="he-IL" altLang="he-IL" b="1" smtClean="0"/>
              <a:t>הנגשת עשרת הדיברות לתלמידים</a:t>
            </a:r>
            <a:r>
              <a:rPr lang="he-IL" altLang="he-IL" smtClean="0"/>
              <a:t>, וחיבור הערכים שבבסיסן לחיי היום יום שלהם.  </a:t>
            </a:r>
          </a:p>
          <a:p>
            <a:pPr eaLnBrk="1" hangingPunct="1">
              <a:spcBef>
                <a:spcPct val="0"/>
              </a:spcBef>
            </a:pPr>
            <a:r>
              <a:rPr lang="he-IL" altLang="he-IL" smtClean="0"/>
              <a:t>היו מספר התייחסויות אשר המחישו תפיסה רחבה יותר של מטרת התכנית, </a:t>
            </a:r>
            <a:r>
              <a:rPr lang="he-IL" altLang="he-IL" b="1" smtClean="0"/>
              <a:t>כחיבור התלמידים למורשת ולערכי היהדות באופן כללי.</a:t>
            </a:r>
            <a:endParaRPr lang="en-US" altLang="he-IL" smtClean="0"/>
          </a:p>
          <a:p>
            <a:pPr eaLnBrk="1" hangingPunct="1">
              <a:spcBef>
                <a:spcPct val="0"/>
              </a:spcBef>
            </a:pPr>
            <a:endParaRPr lang="en-US" altLang="he-IL" smtClean="0"/>
          </a:p>
          <a:p>
            <a:pPr eaLnBrk="1" hangingPunct="1">
              <a:spcBef>
                <a:spcPct val="0"/>
              </a:spcBef>
            </a:pPr>
            <a:endParaRPr lang="en-US" altLang="he-IL" smtClean="0"/>
          </a:p>
        </p:txBody>
      </p:sp>
      <p:sp>
        <p:nvSpPr>
          <p:cNvPr id="102404" name="מציין מיקום של מספר שקופית 3"/>
          <p:cNvSpPr>
            <a:spLocks noGrp="1"/>
          </p:cNvSpPr>
          <p:nvPr>
            <p:ph type="sldNum" sz="quarter" idx="5"/>
          </p:nvPr>
        </p:nvSpPr>
        <p:spPr bwMode="auto">
          <a:noFill/>
          <a:ln>
            <a:miter lim="800000"/>
            <a:headEnd/>
            <a:tailEnd/>
          </a:ln>
        </p:spPr>
        <p:txBody>
          <a:bodyPr/>
          <a:lstStyle/>
          <a:p>
            <a:fld id="{7485E4CD-8B5D-4354-B77F-54AFAC73A69C}" type="slidenum">
              <a:rPr lang="he-IL" altLang="he-IL"/>
              <a:pPr/>
              <a:t>20</a:t>
            </a:fld>
            <a:endParaRPr lang="he-IL" alt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064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b="1" smtClean="0"/>
              <a:t>סגל בית הספר</a:t>
            </a:r>
            <a:r>
              <a:rPr lang="he-IL" altLang="he-IL" smtClean="0"/>
              <a:t> רואה בתכנית </a:t>
            </a:r>
            <a:r>
              <a:rPr lang="he-IL" altLang="he-IL" b="1" smtClean="0"/>
              <a:t>כייחודית ובעלת ערך מוסף</a:t>
            </a:r>
            <a:r>
              <a:rPr lang="he-IL" altLang="he-IL" smtClean="0"/>
              <a:t>. הנימוקים לכך הם: תכנית המחוברת לעולמם של התלמידים, מתודות העברה מגוונות וחדשניות, תכנית מרובת מפגשים – המשכית ותהליכית.</a:t>
            </a:r>
            <a:endParaRPr lang="en-US" altLang="he-IL" smtClean="0"/>
          </a:p>
          <a:p>
            <a:pPr eaLnBrk="1" hangingPunct="1">
              <a:spcBef>
                <a:spcPct val="0"/>
              </a:spcBef>
            </a:pPr>
            <a:endParaRPr lang="en-US" altLang="he-IL" smtClean="0"/>
          </a:p>
        </p:txBody>
      </p:sp>
      <p:sp>
        <p:nvSpPr>
          <p:cNvPr id="106500" name="מציין מיקום של מספר שקופית 3"/>
          <p:cNvSpPr>
            <a:spLocks noGrp="1"/>
          </p:cNvSpPr>
          <p:nvPr>
            <p:ph type="sldNum" sz="quarter" idx="5"/>
          </p:nvPr>
        </p:nvSpPr>
        <p:spPr bwMode="auto">
          <a:noFill/>
          <a:ln>
            <a:miter lim="800000"/>
            <a:headEnd/>
            <a:tailEnd/>
          </a:ln>
        </p:spPr>
        <p:txBody>
          <a:bodyPr/>
          <a:lstStyle/>
          <a:p>
            <a:fld id="{07C48954-7E15-4BD6-90AE-A358D6ABEEC5}" type="slidenum">
              <a:rPr lang="he-IL" altLang="he-IL"/>
              <a:pPr/>
              <a:t>21</a:t>
            </a:fld>
            <a:endParaRPr lang="he-IL" alt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167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מתוך ראיונות העומק שבוצעו עם מדריכי התכנית וסגל בית הספר עולה כי </a:t>
            </a:r>
            <a:r>
              <a:rPr lang="he-IL" altLang="he-IL" b="1" smtClean="0"/>
              <a:t>קיימת שביעות רצון ממספר המפגשים בתכנית ומהזמן המוקצה לכל מפגש</a:t>
            </a:r>
            <a:r>
              <a:rPr lang="he-IL" altLang="he-IL" smtClean="0"/>
              <a:t> (45 דקות לדיבר). עם זאת, המדריכים ציינו כי ייתכן ורק לגבי </a:t>
            </a:r>
            <a:r>
              <a:rPr lang="he-IL" altLang="he-IL" b="1" smtClean="0"/>
              <a:t>דיברות ספציפיות</a:t>
            </a:r>
            <a:r>
              <a:rPr lang="he-IL" altLang="he-IL" smtClean="0"/>
              <a:t> כדאי לחשוב על </a:t>
            </a:r>
            <a:r>
              <a:rPr lang="he-IL" altLang="he-IL" b="1" smtClean="0"/>
              <a:t>הארכה או פיצול לשני שיעורים</a:t>
            </a:r>
            <a:r>
              <a:rPr lang="he-IL" altLang="he-IL" smtClean="0"/>
              <a:t>. </a:t>
            </a:r>
            <a:r>
              <a:rPr lang="he-IL" altLang="he-IL" b="1" smtClean="0"/>
              <a:t>מחנכות בבית ספר אחד</a:t>
            </a:r>
            <a:r>
              <a:rPr lang="he-IL" altLang="he-IL" smtClean="0"/>
              <a:t> (אבני החושן) סברו כי יש להאריך את משך המפגשים </a:t>
            </a:r>
            <a:r>
              <a:rPr lang="he-IL" altLang="he-IL" b="1" smtClean="0"/>
              <a:t>לשעה</a:t>
            </a:r>
            <a:r>
              <a:rPr lang="he-IL" altLang="he-IL" smtClean="0"/>
              <a:t>.</a:t>
            </a:r>
            <a:endParaRPr lang="en-US" altLang="he-IL" smtClean="0"/>
          </a:p>
          <a:p>
            <a:pPr eaLnBrk="1" hangingPunct="1">
              <a:spcBef>
                <a:spcPct val="0"/>
              </a:spcBef>
            </a:pPr>
            <a:endParaRPr lang="he-IL" altLang="he-IL" smtClean="0"/>
          </a:p>
          <a:p>
            <a:pPr eaLnBrk="1" hangingPunct="1">
              <a:spcBef>
                <a:spcPct val="0"/>
              </a:spcBef>
            </a:pPr>
            <a:r>
              <a:rPr lang="he-IL" altLang="he-IL" smtClean="0"/>
              <a:t>הן המדריכים והן סגל בית הספר תיארו שיתוף פעולה גבוה של התלמידים במסגרת המפגשים. מהראיונות עולה כי מידת שיתוף הפעולה בכיתה היא פועל יוצא של מספר גורמים:</a:t>
            </a:r>
          </a:p>
          <a:p>
            <a:pPr eaLnBrk="1" hangingPunct="1">
              <a:spcBef>
                <a:spcPct val="0"/>
              </a:spcBef>
            </a:pPr>
            <a:r>
              <a:rPr lang="he-IL" altLang="he-IL" smtClean="0"/>
              <a:t>	בעיות משמעת – נוכחות המחנכת משמעותית יותר בשמירה על המשמעת בהשוואה למורה מקצועית.</a:t>
            </a:r>
          </a:p>
          <a:p>
            <a:pPr eaLnBrk="1" hangingPunct="1">
              <a:spcBef>
                <a:spcPct val="0"/>
              </a:spcBef>
            </a:pPr>
            <a:r>
              <a:rPr lang="he-IL" altLang="he-IL" smtClean="0"/>
              <a:t>	יכולת ההדרכה של המדריך – יכולת המדריך 'ללכוד' את הקהל באמצעות מתודות הדרכה מתאימות.</a:t>
            </a:r>
          </a:p>
          <a:p>
            <a:pPr eaLnBrk="1" hangingPunct="1">
              <a:spcBef>
                <a:spcPct val="0"/>
              </a:spcBef>
            </a:pPr>
            <a:r>
              <a:rPr lang="he-IL" altLang="he-IL" smtClean="0"/>
              <a:t>	תכנון מקדים של המדריך את המפגש.</a:t>
            </a:r>
          </a:p>
          <a:p>
            <a:pPr eaLnBrk="1" hangingPunct="1">
              <a:spcBef>
                <a:spcPct val="0"/>
              </a:spcBef>
            </a:pPr>
            <a:endParaRPr lang="en-US" altLang="he-IL" smtClean="0"/>
          </a:p>
        </p:txBody>
      </p:sp>
      <p:sp>
        <p:nvSpPr>
          <p:cNvPr id="116740" name="מציין מיקום של מספר שקופית 3"/>
          <p:cNvSpPr>
            <a:spLocks noGrp="1"/>
          </p:cNvSpPr>
          <p:nvPr>
            <p:ph type="sldNum" sz="quarter" idx="5"/>
          </p:nvPr>
        </p:nvSpPr>
        <p:spPr bwMode="auto">
          <a:noFill/>
          <a:ln>
            <a:miter lim="800000"/>
            <a:headEnd/>
            <a:tailEnd/>
          </a:ln>
        </p:spPr>
        <p:txBody>
          <a:bodyPr/>
          <a:lstStyle/>
          <a:p>
            <a:fld id="{E3F12CB1-4D05-46F9-BF19-BA0DA851A494}" type="slidenum">
              <a:rPr lang="he-IL" altLang="he-IL"/>
              <a:pPr/>
              <a:t>22</a:t>
            </a:fld>
            <a:endParaRPr lang="he-IL" alt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187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מהראיונות עם סגל בית הספר עולה כי שביעות הרצון מהמדריכים הנה גבוהה מאוד וכי הם נתפסים כמקצועיים. גם הסגל וגם המדריכים עצמם העידו כי מקצועיותו של המדריך והחיבור של התלמידים אליו הנם גורמים ראשונים במעלה להצלחת התכנית. מספר נשות סגל דיווחו על מדריכים שהיו בעיניהן פחות טובים – בהיבטים של אחריות, יצירת עניין בתלמידים, יכולת לשמור על משמעת בכיתה.</a:t>
            </a:r>
            <a:endParaRPr lang="en-US" altLang="he-IL" smtClean="0"/>
          </a:p>
        </p:txBody>
      </p:sp>
      <p:sp>
        <p:nvSpPr>
          <p:cNvPr id="118788" name="מציין מיקום של מספר שקופית 3"/>
          <p:cNvSpPr>
            <a:spLocks noGrp="1"/>
          </p:cNvSpPr>
          <p:nvPr>
            <p:ph type="sldNum" sz="quarter" idx="5"/>
          </p:nvPr>
        </p:nvSpPr>
        <p:spPr bwMode="auto">
          <a:noFill/>
          <a:ln>
            <a:miter lim="800000"/>
            <a:headEnd/>
            <a:tailEnd/>
          </a:ln>
        </p:spPr>
        <p:txBody>
          <a:bodyPr/>
          <a:lstStyle/>
          <a:p>
            <a:fld id="{588D079D-342C-4E78-8E8E-D5C12ACC058B}" type="slidenum">
              <a:rPr lang="he-IL" altLang="he-IL"/>
              <a:pPr/>
              <a:t>23</a:t>
            </a:fld>
            <a:endParaRPr lang="he-IL" alt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208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he-IL" smtClean="0"/>
          </a:p>
        </p:txBody>
      </p:sp>
      <p:sp>
        <p:nvSpPr>
          <p:cNvPr id="120836" name="מציין מיקום של מספר שקופית 3"/>
          <p:cNvSpPr>
            <a:spLocks noGrp="1"/>
          </p:cNvSpPr>
          <p:nvPr>
            <p:ph type="sldNum" sz="quarter" idx="5"/>
          </p:nvPr>
        </p:nvSpPr>
        <p:spPr bwMode="auto">
          <a:noFill/>
          <a:ln>
            <a:miter lim="800000"/>
            <a:headEnd/>
            <a:tailEnd/>
          </a:ln>
        </p:spPr>
        <p:txBody>
          <a:bodyPr/>
          <a:lstStyle/>
          <a:p>
            <a:fld id="{21E292B4-2610-446F-A097-09442156218E}" type="slidenum">
              <a:rPr lang="he-IL" altLang="he-IL"/>
              <a:pPr/>
              <a:t>24</a:t>
            </a:fld>
            <a:endParaRPr lang="he-IL" alt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249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he-IL" smtClean="0"/>
          </a:p>
        </p:txBody>
      </p:sp>
      <p:sp>
        <p:nvSpPr>
          <p:cNvPr id="124932" name="מציין מיקום של מספר שקופית 3"/>
          <p:cNvSpPr>
            <a:spLocks noGrp="1"/>
          </p:cNvSpPr>
          <p:nvPr>
            <p:ph type="sldNum" sz="quarter" idx="5"/>
          </p:nvPr>
        </p:nvSpPr>
        <p:spPr bwMode="auto">
          <a:noFill/>
          <a:ln>
            <a:miter lim="800000"/>
            <a:headEnd/>
            <a:tailEnd/>
          </a:ln>
        </p:spPr>
        <p:txBody>
          <a:bodyPr/>
          <a:lstStyle/>
          <a:p>
            <a:fld id="{F60683EC-921F-4C89-B2DD-829B97D56A80}" type="slidenum">
              <a:rPr lang="he-IL" altLang="he-IL"/>
              <a:pPr/>
              <a:t>25</a:t>
            </a:fld>
            <a:endParaRPr lang="he-IL" alt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72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מתוך שאלון המדריכים</a:t>
            </a:r>
            <a:endParaRPr lang="en-US" altLang="he-IL" smtClean="0"/>
          </a:p>
        </p:txBody>
      </p:sp>
      <p:sp>
        <p:nvSpPr>
          <p:cNvPr id="137220" name="מציין מיקום של מספר שקופית 3"/>
          <p:cNvSpPr>
            <a:spLocks noGrp="1"/>
          </p:cNvSpPr>
          <p:nvPr>
            <p:ph type="sldNum" sz="quarter" idx="5"/>
          </p:nvPr>
        </p:nvSpPr>
        <p:spPr bwMode="auto">
          <a:noFill/>
          <a:ln>
            <a:miter lim="800000"/>
            <a:headEnd/>
            <a:tailEnd/>
          </a:ln>
        </p:spPr>
        <p:txBody>
          <a:bodyPr/>
          <a:lstStyle/>
          <a:p>
            <a:fld id="{45BB6B28-89E5-4574-A602-1ACE12D4BF38}" type="slidenum">
              <a:rPr lang="he-IL" altLang="he-IL"/>
              <a:pPr/>
              <a:t>26</a:t>
            </a:fld>
            <a:endParaRPr lang="he-IL" alt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541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he-IL" b="1" u="sng" smtClean="0"/>
          </a:p>
        </p:txBody>
      </p:sp>
      <p:sp>
        <p:nvSpPr>
          <p:cNvPr id="145412" name="מציין מיקום של מספר שקופית 3"/>
          <p:cNvSpPr>
            <a:spLocks noGrp="1"/>
          </p:cNvSpPr>
          <p:nvPr>
            <p:ph type="sldNum" sz="quarter" idx="5"/>
          </p:nvPr>
        </p:nvSpPr>
        <p:spPr bwMode="auto">
          <a:noFill/>
          <a:ln>
            <a:miter lim="800000"/>
            <a:headEnd/>
            <a:tailEnd/>
          </a:ln>
        </p:spPr>
        <p:txBody>
          <a:bodyPr/>
          <a:lstStyle/>
          <a:p>
            <a:fld id="{D778FC7C-667B-40E7-B670-A1F3C9FBE571}" type="slidenum">
              <a:rPr lang="he-IL" altLang="he-IL"/>
              <a:pPr/>
              <a:t>27</a:t>
            </a:fld>
            <a:endParaRPr lang="he-IL" alt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38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he-IL" smtClean="0"/>
          </a:p>
        </p:txBody>
      </p:sp>
      <p:sp>
        <p:nvSpPr>
          <p:cNvPr id="163844" name="מציין מיקום של מספר שקופית 3"/>
          <p:cNvSpPr>
            <a:spLocks noGrp="1"/>
          </p:cNvSpPr>
          <p:nvPr>
            <p:ph type="sldNum" sz="quarter" idx="5"/>
          </p:nvPr>
        </p:nvSpPr>
        <p:spPr bwMode="auto">
          <a:noFill/>
          <a:ln>
            <a:miter lim="800000"/>
            <a:headEnd/>
            <a:tailEnd/>
          </a:ln>
        </p:spPr>
        <p:txBody>
          <a:bodyPr/>
          <a:lstStyle/>
          <a:p>
            <a:fld id="{92F26E7D-F37C-464E-8328-50212F38EE14}" type="slidenum">
              <a:rPr lang="he-IL" altLang="he-IL"/>
              <a:pPr/>
              <a:t>28</a:t>
            </a:fld>
            <a:endParaRPr lang="he-IL"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3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ltLang="he-IL" b="1" smtClean="0"/>
          </a:p>
        </p:txBody>
      </p:sp>
      <p:sp>
        <p:nvSpPr>
          <p:cNvPr id="16388" name="מציין מיקום של מספר שקופית 3"/>
          <p:cNvSpPr>
            <a:spLocks noGrp="1"/>
          </p:cNvSpPr>
          <p:nvPr>
            <p:ph type="sldNum" sz="quarter" idx="5"/>
          </p:nvPr>
        </p:nvSpPr>
        <p:spPr bwMode="auto">
          <a:noFill/>
          <a:ln>
            <a:miter lim="800000"/>
            <a:headEnd/>
            <a:tailEnd/>
          </a:ln>
        </p:spPr>
        <p:txBody>
          <a:bodyPr/>
          <a:lstStyle/>
          <a:p>
            <a:fld id="{95076854-35CA-4131-8637-5AD26C335BD8}" type="slidenum">
              <a:rPr lang="he-IL" altLang="he-IL"/>
              <a:pPr/>
              <a:t>3</a:t>
            </a:fld>
            <a:endParaRPr lang="he-IL"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6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הבנה: מתוך ממצאי שאלון התלמידים, ניתן לראות כי בסוף השנה, רמת ההבנה של התלמידים את שש הדיברות עליהן נשאלו בשאלון </a:t>
            </a:r>
            <a:r>
              <a:rPr lang="he-IL" altLang="he-IL" b="1" smtClean="0"/>
              <a:t>הייתה בטווח העליון של סקאלת ההערכה (מעל 3 בסקאלה של 1-5).</a:t>
            </a:r>
            <a:r>
              <a:rPr lang="he-IL" altLang="he-IL" smtClean="0"/>
              <a:t> הדיברות אשר הובנו במידה הגבוהה ביותר על ידי התלמידים הינן "כבד את אביך ואת אימך", ו"לא תחמוד".</a:t>
            </a:r>
            <a:endParaRPr lang="en-US" altLang="he-IL" smtClean="0"/>
          </a:p>
        </p:txBody>
      </p:sp>
      <p:sp>
        <p:nvSpPr>
          <p:cNvPr id="26628" name="מציין מיקום של מספר שקופית 3"/>
          <p:cNvSpPr>
            <a:spLocks noGrp="1"/>
          </p:cNvSpPr>
          <p:nvPr>
            <p:ph type="sldNum" sz="quarter" idx="5"/>
          </p:nvPr>
        </p:nvSpPr>
        <p:spPr bwMode="auto">
          <a:noFill/>
          <a:ln>
            <a:miter lim="800000"/>
            <a:headEnd/>
            <a:tailEnd/>
          </a:ln>
        </p:spPr>
        <p:txBody>
          <a:bodyPr/>
          <a:lstStyle/>
          <a:p>
            <a:fld id="{7B4ECAB5-F0FD-4922-AE35-2FF82C1B510E}" type="slidenum">
              <a:rPr lang="he-IL" altLang="he-IL"/>
              <a:pPr/>
              <a:t>4</a:t>
            </a:fld>
            <a:endParaRPr lang="he-IL"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 name="מציין מיקום של הערות 2"/>
          <p:cNvSpPr>
            <a:spLocks noGrp="1"/>
          </p:cNvSpPr>
          <p:nvPr>
            <p:ph type="body" idx="1"/>
          </p:nvPr>
        </p:nvSpPr>
        <p:spPr/>
        <p:txBody>
          <a:bodyPr/>
          <a:lstStyle/>
          <a:p>
            <a:pPr eaLnBrk="1" fontAlgn="auto" hangingPunct="1">
              <a:spcBef>
                <a:spcPts val="0"/>
              </a:spcBef>
              <a:spcAft>
                <a:spcPts val="0"/>
              </a:spcAft>
              <a:defRPr/>
            </a:pPr>
            <a:r>
              <a:rPr lang="he-IL" dirty="0" smtClean="0">
                <a:solidFill>
                  <a:schemeClr val="tx1">
                    <a:lumMod val="65000"/>
                    <a:lumOff val="35000"/>
                  </a:schemeClr>
                </a:solidFill>
                <a:latin typeface="BlenderConsensed" pitchFamily="50" charset="-79"/>
                <a:cs typeface="BlenderConsensed" pitchFamily="50" charset="-79"/>
              </a:rPr>
              <a:t>בבתי הספר בהם התלמידים השיבו על השאלון בתחילת ובסיום שנה חלה עלייה בהבנת הדברות השונות בהשוואה לתחילת שנה, ובפרט ב'מיכה </a:t>
            </a:r>
            <a:r>
              <a:rPr lang="he-IL" dirty="0" err="1" smtClean="0">
                <a:solidFill>
                  <a:schemeClr val="tx1">
                    <a:lumMod val="65000"/>
                    <a:lumOff val="35000"/>
                  </a:schemeClr>
                </a:solidFill>
                <a:latin typeface="BlenderConsensed" pitchFamily="50" charset="-79"/>
                <a:cs typeface="BlenderConsensed" pitchFamily="50" charset="-79"/>
              </a:rPr>
              <a:t>רייסר</a:t>
            </a:r>
            <a:r>
              <a:rPr lang="he-IL" dirty="0" smtClean="0">
                <a:solidFill>
                  <a:schemeClr val="tx1">
                    <a:lumMod val="65000"/>
                    <a:lumOff val="35000"/>
                  </a:schemeClr>
                </a:solidFill>
                <a:latin typeface="BlenderConsensed" pitchFamily="50" charset="-79"/>
                <a:cs typeface="BlenderConsensed" pitchFamily="50" charset="-79"/>
              </a:rPr>
              <a:t>' בו הועברו יותר שעות לימוד של התכנית</a:t>
            </a:r>
          </a:p>
          <a:p>
            <a:pPr eaLnBrk="1" fontAlgn="auto" hangingPunct="1">
              <a:spcBef>
                <a:spcPts val="0"/>
              </a:spcBef>
              <a:spcAft>
                <a:spcPts val="0"/>
              </a:spcAft>
              <a:defRPr/>
            </a:pPr>
            <a:endParaRPr lang="en-US" dirty="0"/>
          </a:p>
        </p:txBody>
      </p:sp>
      <p:sp>
        <p:nvSpPr>
          <p:cNvPr id="28676" name="מציין מיקום של מספר שקופית 3"/>
          <p:cNvSpPr>
            <a:spLocks noGrp="1"/>
          </p:cNvSpPr>
          <p:nvPr>
            <p:ph type="sldNum" sz="quarter" idx="5"/>
          </p:nvPr>
        </p:nvSpPr>
        <p:spPr bwMode="auto">
          <a:noFill/>
          <a:ln>
            <a:miter lim="800000"/>
            <a:headEnd/>
            <a:tailEnd/>
          </a:ln>
        </p:spPr>
        <p:txBody>
          <a:bodyPr/>
          <a:lstStyle/>
          <a:p>
            <a:fld id="{1309F7C7-3D92-47A9-85CD-52B8535CA119}" type="slidenum">
              <a:rPr lang="he-IL" altLang="he-IL"/>
              <a:pPr/>
              <a:t>5</a:t>
            </a:fld>
            <a:endParaRPr lang="he-IL"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277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בתרשים הבא ניתן לראות שיעורי זכירת הדיברות השונות בסוף השנה, עם סיום התכנית. </a:t>
            </a:r>
          </a:p>
          <a:p>
            <a:pPr eaLnBrk="1" hangingPunct="1">
              <a:spcBef>
                <a:spcPct val="0"/>
              </a:spcBef>
            </a:pPr>
            <a:r>
              <a:rPr lang="he-IL" altLang="he-IL" smtClean="0"/>
              <a:t>ניתן לראות </a:t>
            </a:r>
            <a:r>
              <a:rPr lang="he-IL" altLang="he-IL" b="1" smtClean="0"/>
              <a:t>כי הדיברות אותן זכרו מרבית התלמידים היו "לא תרצח", "כבד את אביך ואת אימך", ו"לא תגנוב"</a:t>
            </a:r>
            <a:r>
              <a:rPr lang="he-IL" altLang="he-IL" smtClean="0"/>
              <a:t>, </a:t>
            </a:r>
            <a:r>
              <a:rPr lang="he-IL" altLang="he-IL" b="1" smtClean="0"/>
              <a:t>ואילו הדיברות אותן זכרו יחסית שיעור נמוך של תלמידים היו "אנכי ה'", "לא יהיה לך אלוהים אחרים על פניי", ו"לא תישא".</a:t>
            </a:r>
            <a:endParaRPr lang="en-US" altLang="he-IL" smtClean="0"/>
          </a:p>
          <a:p>
            <a:pPr eaLnBrk="1" hangingPunct="1">
              <a:spcBef>
                <a:spcPct val="0"/>
              </a:spcBef>
            </a:pPr>
            <a:endParaRPr lang="en-US" altLang="he-IL" smtClean="0"/>
          </a:p>
        </p:txBody>
      </p:sp>
      <p:sp>
        <p:nvSpPr>
          <p:cNvPr id="32772" name="מציין מיקום של מספר שקופית 3"/>
          <p:cNvSpPr>
            <a:spLocks noGrp="1"/>
          </p:cNvSpPr>
          <p:nvPr>
            <p:ph type="sldNum" sz="quarter" idx="5"/>
          </p:nvPr>
        </p:nvSpPr>
        <p:spPr bwMode="auto">
          <a:noFill/>
          <a:ln>
            <a:miter lim="800000"/>
            <a:headEnd/>
            <a:tailEnd/>
          </a:ln>
        </p:spPr>
        <p:txBody>
          <a:bodyPr/>
          <a:lstStyle/>
          <a:p>
            <a:fld id="{7D3D3062-9B00-4B76-ADEB-D26FEB63C79A}" type="slidenum">
              <a:rPr lang="he-IL" altLang="he-IL"/>
              <a:pPr/>
              <a:t>6</a:t>
            </a:fld>
            <a:endParaRPr lang="he-IL"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48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ltLang="he-IL" smtClean="0"/>
              <a:t>בוצעה השוואה של שיעורי זכירת הדיברות בקרב שלושת בתי ספר אשר מילאו את השאלון הן בתחילת השנה והן בסופה. </a:t>
            </a:r>
          </a:p>
          <a:p>
            <a:pPr eaLnBrk="1" hangingPunct="1">
              <a:spcBef>
                <a:spcPct val="0"/>
              </a:spcBef>
            </a:pPr>
            <a:r>
              <a:rPr lang="he-IL" altLang="he-IL" smtClean="0"/>
              <a:t>ניתן לראות כי </a:t>
            </a:r>
            <a:r>
              <a:rPr lang="he-IL" altLang="he-IL" b="1" smtClean="0"/>
              <a:t>עבור ארבע הדיברות ששיעורי הזכירה שלהן היו הגבוהים ביותר בסוף השנה </a:t>
            </a:r>
            <a:r>
              <a:rPr lang="he-IL" altLang="he-IL" smtClean="0"/>
              <a:t>(לא תרצח, כבד את אביך ואת אימך, לא תגנוב, לא תחמוד)</a:t>
            </a:r>
            <a:r>
              <a:rPr lang="he-IL" altLang="he-IL" b="1" smtClean="0"/>
              <a:t>,  לא חל שינוי משמעותי</a:t>
            </a:r>
            <a:r>
              <a:rPr lang="he-IL" altLang="he-IL" smtClean="0"/>
              <a:t> ביחס לתחילת השנה , והתלמידים זכרו אותן במידה גבוהה גם אז. עם זאת, </a:t>
            </a:r>
            <a:r>
              <a:rPr lang="he-IL" altLang="he-IL" b="1" smtClean="0"/>
              <a:t>באשר לשש הדיברות האחרות, ששיעורי הזכירה שלהן היו נמוכים יותר בסוף השנה</a:t>
            </a:r>
            <a:r>
              <a:rPr lang="he-IL" altLang="he-IL" smtClean="0"/>
              <a:t>, ניתן לראות שלמרות ששיעורי הזכירה שלהן נשארו נמוכים ביחס לדיברות האחרות, </a:t>
            </a:r>
            <a:r>
              <a:rPr lang="he-IL" altLang="he-IL" b="1" smtClean="0"/>
              <a:t>חלה עלייה משמעותית בשיעורי הזכירה שלהן בהשוואה לתחילת השנה. </a:t>
            </a:r>
            <a:endParaRPr lang="en-US" altLang="he-IL" smtClean="0"/>
          </a:p>
          <a:p>
            <a:pPr eaLnBrk="1" hangingPunct="1">
              <a:spcBef>
                <a:spcPct val="0"/>
              </a:spcBef>
            </a:pPr>
            <a:endParaRPr lang="en-US" altLang="he-IL" smtClean="0"/>
          </a:p>
        </p:txBody>
      </p:sp>
      <p:sp>
        <p:nvSpPr>
          <p:cNvPr id="34820" name="מציין מיקום של מספר שקופית 3"/>
          <p:cNvSpPr>
            <a:spLocks noGrp="1"/>
          </p:cNvSpPr>
          <p:nvPr>
            <p:ph type="sldNum" sz="quarter" idx="5"/>
          </p:nvPr>
        </p:nvSpPr>
        <p:spPr bwMode="auto">
          <a:noFill/>
          <a:ln>
            <a:miter lim="800000"/>
            <a:headEnd/>
            <a:tailEnd/>
          </a:ln>
        </p:spPr>
        <p:txBody>
          <a:bodyPr/>
          <a:lstStyle/>
          <a:p>
            <a:fld id="{1B35BC4E-1943-4B99-A222-E99C1C937398}" type="slidenum">
              <a:rPr lang="he-IL" altLang="he-IL"/>
              <a:pPr/>
              <a:t>7</a:t>
            </a:fld>
            <a:endParaRPr lang="he-IL" alt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 name="מציין מיקום של הערות 2"/>
          <p:cNvSpPr>
            <a:spLocks noGrp="1"/>
          </p:cNvSpPr>
          <p:nvPr>
            <p:ph type="body" idx="1"/>
          </p:nvPr>
        </p:nvSpPr>
        <p:spPr/>
        <p:txBody>
          <a:bodyPr/>
          <a:lstStyle/>
          <a:p>
            <a:pPr eaLnBrk="1" fontAlgn="auto" hangingPunct="1">
              <a:spcBef>
                <a:spcPts val="0"/>
              </a:spcBef>
              <a:spcAft>
                <a:spcPts val="0"/>
              </a:spcAft>
              <a:buFont typeface="Wingdings" panose="05000000000000000000" pitchFamily="2" charset="2"/>
              <a:buChar char="§"/>
              <a:defRPr/>
            </a:pPr>
            <a:r>
              <a:rPr lang="he-IL" dirty="0" smtClean="0"/>
              <a:t> </a:t>
            </a:r>
            <a:r>
              <a:rPr lang="he-IL" dirty="0" smtClean="0">
                <a:solidFill>
                  <a:schemeClr val="tx1">
                    <a:lumMod val="65000"/>
                    <a:lumOff val="35000"/>
                  </a:schemeClr>
                </a:solidFill>
                <a:latin typeface="BlenderConsensed" pitchFamily="50" charset="-79"/>
                <a:cs typeface="BlenderConsensed" pitchFamily="50" charset="-79"/>
              </a:rPr>
              <a:t>שיעורי המענה הנכון של התלמידים היו גבוהים משל ההורים במעל ל - 70% מהשאלות.</a:t>
            </a:r>
          </a:p>
          <a:p>
            <a:pPr eaLnBrk="1" fontAlgn="auto" hangingPunct="1">
              <a:spcBef>
                <a:spcPts val="0"/>
              </a:spcBef>
              <a:spcAft>
                <a:spcPts val="0"/>
              </a:spcAft>
              <a:buFont typeface="Wingdings" panose="05000000000000000000" pitchFamily="2" charset="2"/>
              <a:buChar char="§"/>
              <a:defRPr/>
            </a:pPr>
            <a:r>
              <a:rPr lang="he-IL" dirty="0" smtClean="0">
                <a:solidFill>
                  <a:schemeClr val="tx1">
                    <a:lumMod val="65000"/>
                    <a:lumOff val="35000"/>
                  </a:schemeClr>
                </a:solidFill>
                <a:latin typeface="BlenderConsensed" pitchFamily="50" charset="-79"/>
                <a:cs typeface="BlenderConsensed" pitchFamily="50" charset="-79"/>
              </a:rPr>
              <a:t>שיעורי המענה הנכון הגבוהים ביותר היו עבור הדברות "לא תגנוב" ו"לא תרצח". שיעורי המענה הנכון הנמוכים ביותר היו עבור הדברות "אנכי ה'" ו"לא יהיה".</a:t>
            </a:r>
          </a:p>
          <a:p>
            <a:pPr eaLnBrk="1" fontAlgn="auto" hangingPunct="1">
              <a:spcBef>
                <a:spcPts val="0"/>
              </a:spcBef>
              <a:spcAft>
                <a:spcPts val="0"/>
              </a:spcAft>
              <a:buFont typeface="Wingdings" panose="05000000000000000000" pitchFamily="2" charset="2"/>
              <a:buChar char="§"/>
              <a:defRPr/>
            </a:pPr>
            <a:r>
              <a:rPr lang="he-IL" dirty="0" smtClean="0">
                <a:solidFill>
                  <a:schemeClr val="tx1">
                    <a:lumMod val="65000"/>
                    <a:lumOff val="35000"/>
                  </a:schemeClr>
                </a:solidFill>
                <a:latin typeface="BlenderConsensed" pitchFamily="50" charset="-79"/>
                <a:cs typeface="BlenderConsensed" pitchFamily="50" charset="-79"/>
              </a:rPr>
              <a:t>הפער שנמצא ב'מיכה </a:t>
            </a:r>
            <a:r>
              <a:rPr lang="he-IL" dirty="0" err="1" smtClean="0">
                <a:solidFill>
                  <a:schemeClr val="tx1">
                    <a:lumMod val="65000"/>
                    <a:lumOff val="35000"/>
                  </a:schemeClr>
                </a:solidFill>
                <a:latin typeface="BlenderConsensed" pitchFamily="50" charset="-79"/>
                <a:cs typeface="BlenderConsensed" pitchFamily="50" charset="-79"/>
              </a:rPr>
              <a:t>רייסר</a:t>
            </a:r>
            <a:r>
              <a:rPr lang="he-IL" dirty="0" smtClean="0">
                <a:solidFill>
                  <a:schemeClr val="tx1">
                    <a:lumMod val="65000"/>
                    <a:lumOff val="35000"/>
                  </a:schemeClr>
                </a:solidFill>
                <a:latin typeface="BlenderConsensed" pitchFamily="50" charset="-79"/>
                <a:cs typeface="BlenderConsensed" pitchFamily="50" charset="-79"/>
              </a:rPr>
              <a:t>' לטובת התלמידים היה גבוה יותר מביתר בתי הספר </a:t>
            </a:r>
            <a:r>
              <a:rPr lang="he-IL" b="1" dirty="0" smtClean="0">
                <a:solidFill>
                  <a:schemeClr val="tx1">
                    <a:lumMod val="65000"/>
                    <a:lumOff val="35000"/>
                  </a:schemeClr>
                </a:solidFill>
                <a:latin typeface="BlenderConsensed" pitchFamily="50" charset="-79"/>
                <a:cs typeface="BlenderConsensed" pitchFamily="50" charset="-79"/>
              </a:rPr>
              <a:t>– גם פה ניתן להסביר זאת על ידי תרומת הזמן הכפול שקיבלו לידע שלהם</a:t>
            </a:r>
            <a:endParaRPr lang="en-US" b="1" dirty="0" smtClean="0"/>
          </a:p>
          <a:p>
            <a:pPr eaLnBrk="1" fontAlgn="auto" hangingPunct="1">
              <a:spcBef>
                <a:spcPts val="0"/>
              </a:spcBef>
              <a:spcAft>
                <a:spcPts val="0"/>
              </a:spcAft>
              <a:defRPr/>
            </a:pPr>
            <a:endParaRPr lang="he-IL" dirty="0" smtClean="0"/>
          </a:p>
          <a:p>
            <a:pPr eaLnBrk="1" fontAlgn="auto" hangingPunct="1">
              <a:spcBef>
                <a:spcPts val="0"/>
              </a:spcBef>
              <a:spcAft>
                <a:spcPts val="0"/>
              </a:spcAft>
              <a:defRPr/>
            </a:pPr>
            <a:r>
              <a:rPr lang="he-IL" dirty="0" smtClean="0"/>
              <a:t>ההורים משמשים למעשה </a:t>
            </a:r>
            <a:r>
              <a:rPr lang="he-IL" b="1" dirty="0" smtClean="0"/>
              <a:t>כקבוצת ביקורת</a:t>
            </a:r>
            <a:r>
              <a:rPr lang="he-IL" dirty="0" smtClean="0"/>
              <a:t> במחקר זה, שכן הם לא עברו את התכנית וניתן לשער כי רמת הידע שלהם בנושא עשרת הדברות מתפלגת נורמלית ומייצגת את הידע הקיים באוכלוסיית הבוגרים החילונית בישראל (אשר צפויה להיות גבוהה יותר מרמת הידע של ילדים, ועל כן מהווה קבוצת ביקורת מחמירה). בהתאם לכך, ומתוך שיעורי ההשבה הנכונה הגבוהים של התלמידים בהשוואה להורים</a:t>
            </a:r>
            <a:r>
              <a:rPr lang="he-IL" b="1" dirty="0" smtClean="0"/>
              <a:t>, ניתן לשער כי לתכנית הייתה השפעה על מידת ההפנמה של הדברות בקרב התלמידים</a:t>
            </a:r>
            <a:endParaRPr lang="en-US" dirty="0"/>
          </a:p>
        </p:txBody>
      </p:sp>
      <p:sp>
        <p:nvSpPr>
          <p:cNvPr id="40964" name="מציין מיקום של מספר שקופית 3"/>
          <p:cNvSpPr>
            <a:spLocks noGrp="1"/>
          </p:cNvSpPr>
          <p:nvPr>
            <p:ph type="sldNum" sz="quarter" idx="5"/>
          </p:nvPr>
        </p:nvSpPr>
        <p:spPr bwMode="auto">
          <a:noFill/>
          <a:ln>
            <a:miter lim="800000"/>
            <a:headEnd/>
            <a:tailEnd/>
          </a:ln>
        </p:spPr>
        <p:txBody>
          <a:bodyPr/>
          <a:lstStyle/>
          <a:p>
            <a:fld id="{4637DB1A-1AC9-480D-8EA5-DEE2682E2C12}" type="slidenum">
              <a:rPr lang="he-IL" altLang="he-IL"/>
              <a:pPr/>
              <a:t>8</a:t>
            </a:fld>
            <a:endParaRPr lang="he-IL" alt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301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altLang="he-IL" smtClean="0"/>
          </a:p>
        </p:txBody>
      </p:sp>
      <p:sp>
        <p:nvSpPr>
          <p:cNvPr id="43012" name="מציין מיקום של מספר שקופית 3"/>
          <p:cNvSpPr>
            <a:spLocks noGrp="1"/>
          </p:cNvSpPr>
          <p:nvPr>
            <p:ph type="sldNum" sz="quarter" idx="5"/>
          </p:nvPr>
        </p:nvSpPr>
        <p:spPr bwMode="auto">
          <a:noFill/>
          <a:ln>
            <a:miter lim="800000"/>
            <a:headEnd/>
            <a:tailEnd/>
          </a:ln>
        </p:spPr>
        <p:txBody>
          <a:bodyPr/>
          <a:lstStyle/>
          <a:p>
            <a:fld id="{994AE56D-9ACD-46BD-9483-65B53F04AC9F}" type="slidenum">
              <a:rPr lang="he-IL" altLang="he-IL"/>
              <a:pPr/>
              <a:t>9</a:t>
            </a:fld>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65191F6-16D9-4677-AF77-3C1F4F97A384}" type="datetimeFigureOut">
              <a:rPr lang="he-IL"/>
              <a:pPr>
                <a:defRPr/>
              </a:pPr>
              <a:t>כ"ט/טבת/תשע"ה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4D2A1F4E-D9FB-4E0F-AE85-D02E394EE514}" type="slidenum">
              <a:rPr lang="he-IL"/>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338F945-11F4-44BC-8BFD-EE5F1A2C30C2}" type="datetimeFigureOut">
              <a:rPr lang="he-IL"/>
              <a:pPr>
                <a:defRPr/>
              </a:pPr>
              <a:t>כ"ט/טבת/תשע"ה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DE129EE6-B6EB-4E8A-BE62-B03285FF9157}" type="slidenum">
              <a:rPr lang="he-IL"/>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105ECB3-42B5-40A7-8BFB-018F4490A2D3}" type="datetimeFigureOut">
              <a:rPr lang="he-IL"/>
              <a:pPr>
                <a:defRPr/>
              </a:pPr>
              <a:t>כ"ט/טבת/תשע"ה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D2077FFF-C3A6-4827-868F-DE3E8288C777}" type="slidenum">
              <a:rPr lang="he-IL"/>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C323A633-AFE4-4044-AC9A-038111D9BB62}" type="datetimeFigureOut">
              <a:rPr lang="he-IL"/>
              <a:pPr>
                <a:defRPr/>
              </a:pPr>
              <a:t>כ"ט/טבת/תשע"ה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8843F378-4288-4956-9990-255206814E58}" type="slidenum">
              <a:rPr lang="he-IL"/>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7EE4394A-3B91-45EB-9507-BDD7D25271B9}" type="datetimeFigureOut">
              <a:rPr lang="he-IL"/>
              <a:pPr>
                <a:defRPr/>
              </a:pPr>
              <a:t>כ"ט/טבת/תשע"ה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6779AA2E-0654-4671-B164-FF7FA115E6A3}" type="slidenum">
              <a:rPr lang="he-IL"/>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97C662F5-D262-4D18-8B75-9B0EBB1F209B}" type="datetimeFigureOut">
              <a:rPr lang="he-IL"/>
              <a:pPr>
                <a:defRPr/>
              </a:pPr>
              <a:t>כ"ט/טבת/תשע"ה</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434F90BE-AA67-407E-9BCB-F9949C199C34}" type="slidenum">
              <a:rPr lang="he-IL"/>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B1D1C958-283F-423A-ADF4-07D342A62568}" type="datetimeFigureOut">
              <a:rPr lang="he-IL"/>
              <a:pPr>
                <a:defRPr/>
              </a:pPr>
              <a:t>כ"ט/טבת/תשע"ה</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fld id="{674ECD6C-5E07-4F61-A2B2-BB7D546F0F4E}" type="slidenum">
              <a:rPr lang="he-IL"/>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2000E0B1-0E5D-4CD9-9C87-9D7620B143E8}" type="datetimeFigureOut">
              <a:rPr lang="he-IL"/>
              <a:pPr>
                <a:defRPr/>
              </a:pPr>
              <a:t>כ"ט/טבת/תשע"ה</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fld id="{0840C05C-6D2B-4340-AF73-179D545ADCF6}" type="slidenum">
              <a:rPr lang="he-IL"/>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845B149C-810A-4970-BBE4-808EB27A5891}" type="datetimeFigureOut">
              <a:rPr lang="he-IL"/>
              <a:pPr>
                <a:defRPr/>
              </a:pPr>
              <a:t>כ"ט/טבת/תשע"ה</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fld id="{343CC98A-9749-4DF7-AA1B-B02A17C4945C}" type="slidenum">
              <a:rPr lang="he-IL"/>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BC2F5B8A-EF9F-4740-93CB-4DC9F6C42CED}" type="datetimeFigureOut">
              <a:rPr lang="he-IL"/>
              <a:pPr>
                <a:defRPr/>
              </a:pPr>
              <a:t>כ"ט/טבת/תשע"ה</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C0E267B0-5696-40DF-9E5C-04EDE08A8305}" type="slidenum">
              <a:rPr lang="he-IL"/>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A31BC49F-94A2-4E80-A636-2A396AA4A51B}" type="datetimeFigureOut">
              <a:rPr lang="he-IL"/>
              <a:pPr>
                <a:defRPr/>
              </a:pPr>
              <a:t>כ"ט/טבת/תשע"ה</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11DE6638-88BE-4422-86E2-2419F4A965A0}" type="slidenum">
              <a:rPr lang="he-IL"/>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707A4FC0-FEFC-4306-89D7-7F4FACDEF083}" type="datetimeFigureOut">
              <a:rPr lang="he-IL"/>
              <a:pPr>
                <a:defRPr/>
              </a:pPr>
              <a:t>כ"ט/טבת/תשע"ה</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defRPr>
            </a:lvl1pPr>
          </a:lstStyle>
          <a:p>
            <a:fld id="{4745C415-D50D-43FD-A23A-DD99341D9A8C}" type="slidenum">
              <a:rPr lang="he-IL"/>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Microsoft_Office_Excel_Chart32.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image" Target="../media/image3.wmf"/><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2.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vmlDrawing" Target="../drawings/vmlDrawing1.vml"/><Relationship Id="rId1" Type="http://schemas.openxmlformats.org/officeDocument/2006/relationships/themeOverride" Target="../theme/themeOverride4.xml"/><Relationship Id="rId6" Type="http://schemas.openxmlformats.org/officeDocument/2006/relationships/image" Target="../media/image1.jpeg"/><Relationship Id="rId5" Type="http://schemas.openxmlformats.org/officeDocument/2006/relationships/oleObject" Target="../embeddings/Microsoft_Office_Excel_Chart11.xls"/><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תמונה 5" descr="C:\Users\אפרת\Desktop\לוגו.jpg"/>
          <p:cNvPicPr>
            <a:picLocks noChangeAspect="1" noChangeArrowheads="1"/>
          </p:cNvPicPr>
          <p:nvPr/>
        </p:nvPicPr>
        <p:blipFill>
          <a:blip r:embed="rId3" cstate="print"/>
          <a:srcRect/>
          <a:stretch>
            <a:fillRect/>
          </a:stretch>
        </p:blipFill>
        <p:spPr bwMode="auto">
          <a:xfrm>
            <a:off x="5094288" y="5970588"/>
            <a:ext cx="1604962" cy="682625"/>
          </a:xfrm>
          <a:prstGeom prst="rect">
            <a:avLst/>
          </a:prstGeom>
          <a:noFill/>
          <a:ln w="9525">
            <a:noFill/>
            <a:miter lim="800000"/>
            <a:headEnd/>
            <a:tailEnd/>
          </a:ln>
        </p:spPr>
      </p:pic>
      <p:sp>
        <p:nvSpPr>
          <p:cNvPr id="2" name="כותרת 1"/>
          <p:cNvSpPr>
            <a:spLocks noGrp="1"/>
          </p:cNvSpPr>
          <p:nvPr>
            <p:ph type="title"/>
          </p:nvPr>
        </p:nvSpPr>
        <p:spPr>
          <a:solidFill>
            <a:srgbClr val="ECA338"/>
          </a:solidFill>
        </p:spPr>
        <p:txBody>
          <a:bodyPr rtlCol="1">
            <a:normAutofit fontScale="90000"/>
          </a:bodyPr>
          <a:lstStyle/>
          <a:p>
            <a:pPr eaLnBrk="1" fontAlgn="auto" hangingPunct="1">
              <a:spcAft>
                <a:spcPts val="0"/>
              </a:spcAft>
              <a:defRPr/>
            </a:pPr>
            <a:r>
              <a:rPr lang="he-IL" dirty="0" smtClean="0">
                <a:solidFill>
                  <a:schemeClr val="tx1">
                    <a:lumMod val="65000"/>
                    <a:lumOff val="35000"/>
                  </a:schemeClr>
                </a:solidFill>
                <a:latin typeface="BlenderConsensed" pitchFamily="50" charset="-79"/>
                <a:cs typeface="BlenderConsensed" pitchFamily="50" charset="-79"/>
              </a:rPr>
              <a:t/>
            </a:r>
            <a:br>
              <a:rPr lang="he-IL" dirty="0" smtClean="0">
                <a:solidFill>
                  <a:schemeClr val="tx1">
                    <a:lumMod val="65000"/>
                    <a:lumOff val="35000"/>
                  </a:schemeClr>
                </a:solidFill>
                <a:latin typeface="BlenderConsensed" pitchFamily="50" charset="-79"/>
                <a:cs typeface="BlenderConsensed" pitchFamily="50" charset="-79"/>
              </a:rPr>
            </a:br>
            <a:r>
              <a:rPr lang="he-IL" sz="6700" dirty="0" smtClean="0">
                <a:solidFill>
                  <a:schemeClr val="bg1"/>
                </a:solidFill>
                <a:latin typeface="BlenderConsensed" pitchFamily="50" charset="-79"/>
                <a:cs typeface="BlenderConsensed" pitchFamily="50" charset="-79"/>
              </a:rPr>
              <a:t>מטרות המחקר</a:t>
            </a:r>
            <a:r>
              <a:rPr lang="he-IL" dirty="0" smtClean="0">
                <a:solidFill>
                  <a:schemeClr val="tx1">
                    <a:lumMod val="65000"/>
                    <a:lumOff val="35000"/>
                  </a:schemeClr>
                </a:solidFill>
                <a:latin typeface="BlenderConsensed" pitchFamily="50" charset="-79"/>
                <a:cs typeface="BlenderConsensed" pitchFamily="50" charset="-79"/>
              </a:rPr>
              <a:t/>
            </a:r>
            <a:br>
              <a:rPr lang="he-IL" dirty="0" smtClean="0">
                <a:solidFill>
                  <a:schemeClr val="tx1">
                    <a:lumMod val="65000"/>
                    <a:lumOff val="35000"/>
                  </a:schemeClr>
                </a:solidFill>
                <a:latin typeface="BlenderConsensed" pitchFamily="50" charset="-79"/>
                <a:cs typeface="BlenderConsensed" pitchFamily="50" charset="-79"/>
              </a:rPr>
            </a:br>
            <a:endParaRPr lang="he-IL" dirty="0"/>
          </a:p>
        </p:txBody>
      </p:sp>
      <p:sp>
        <p:nvSpPr>
          <p:cNvPr id="3" name="מציין מיקום תוכן 2"/>
          <p:cNvSpPr>
            <a:spLocks noGrp="1"/>
          </p:cNvSpPr>
          <p:nvPr>
            <p:ph idx="1"/>
          </p:nvPr>
        </p:nvSpPr>
        <p:spPr/>
        <p:txBody>
          <a:bodyPr rtlCol="1">
            <a:normAutofit/>
          </a:bodyPr>
          <a:lstStyle/>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בחינת  השפעת התכנית</a:t>
            </a:r>
            <a:endParaRPr lang="he-IL" sz="4000" dirty="0">
              <a:solidFill>
                <a:schemeClr val="tx1">
                  <a:lumMod val="65000"/>
                  <a:lumOff val="35000"/>
                </a:schemeClr>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בחינת נקודות </a:t>
            </a:r>
            <a:r>
              <a:rPr lang="he-IL" sz="4000" dirty="0">
                <a:solidFill>
                  <a:schemeClr val="tx1">
                    <a:lumMod val="65000"/>
                    <a:lumOff val="35000"/>
                  </a:schemeClr>
                </a:solidFill>
                <a:latin typeface="BlenderConsensed" pitchFamily="50" charset="-79"/>
                <a:ea typeface="+mj-ea"/>
                <a:cs typeface="BlenderConsensed" pitchFamily="50" charset="-79"/>
              </a:rPr>
              <a:t>החוזק והחולשה של התכנית </a:t>
            </a:r>
            <a:endParaRPr lang="he-IL" sz="4000" dirty="0" smtClean="0">
              <a:solidFill>
                <a:schemeClr val="tx1">
                  <a:lumMod val="65000"/>
                  <a:lumOff val="35000"/>
                </a:schemeClr>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השוואה </a:t>
            </a:r>
            <a:r>
              <a:rPr lang="he-IL" sz="4000" dirty="0">
                <a:solidFill>
                  <a:schemeClr val="tx1">
                    <a:lumMod val="65000"/>
                    <a:lumOff val="35000"/>
                  </a:schemeClr>
                </a:solidFill>
                <a:latin typeface="BlenderConsensed" pitchFamily="50" charset="-79"/>
                <a:ea typeface="+mj-ea"/>
                <a:cs typeface="BlenderConsensed" pitchFamily="50" charset="-79"/>
              </a:rPr>
              <a:t>לשנה שעברה </a:t>
            </a:r>
            <a:endParaRPr lang="he-IL" sz="4000" dirty="0" smtClean="0">
              <a:solidFill>
                <a:schemeClr val="tx1">
                  <a:lumMod val="65000"/>
                  <a:lumOff val="35000"/>
                </a:schemeClr>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r>
              <a:rPr lang="he-IL" sz="4000" dirty="0">
                <a:solidFill>
                  <a:schemeClr val="tx1">
                    <a:lumMod val="65000"/>
                    <a:lumOff val="35000"/>
                  </a:schemeClr>
                </a:solidFill>
                <a:latin typeface="BlenderConsensed" pitchFamily="50" charset="-79"/>
                <a:ea typeface="+mj-ea"/>
                <a:cs typeface="BlenderConsensed" pitchFamily="50" charset="-79"/>
              </a:rPr>
              <a:t> (מדידה ראשונית של תכניות הפיילוט) </a:t>
            </a:r>
          </a:p>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כלי </a:t>
            </a:r>
            <a:r>
              <a:rPr lang="he-IL" sz="4000" dirty="0">
                <a:solidFill>
                  <a:schemeClr val="tx1">
                    <a:lumMod val="65000"/>
                    <a:lumOff val="35000"/>
                  </a:schemeClr>
                </a:solidFill>
                <a:latin typeface="BlenderConsensed" pitchFamily="50" charset="-79"/>
                <a:ea typeface="+mj-ea"/>
                <a:cs typeface="BlenderConsensed" pitchFamily="50" charset="-79"/>
              </a:rPr>
              <a:t>אינפורמטיבי לשותפים </a:t>
            </a:r>
            <a:r>
              <a:rPr lang="he-IL" sz="4000" dirty="0" smtClean="0">
                <a:solidFill>
                  <a:schemeClr val="tx1">
                    <a:lumMod val="65000"/>
                    <a:lumOff val="35000"/>
                  </a:schemeClr>
                </a:solidFill>
                <a:latin typeface="BlenderConsensed" pitchFamily="50" charset="-79"/>
                <a:ea typeface="+mj-ea"/>
                <a:cs typeface="BlenderConsensed" pitchFamily="50" charset="-79"/>
              </a:rPr>
              <a:t>ולתורמים</a:t>
            </a:r>
            <a:endParaRPr lang="he-IL" dirty="0"/>
          </a:p>
        </p:txBody>
      </p:sp>
      <p:pic>
        <p:nvPicPr>
          <p:cNvPr id="5125" name="Picture 1" descr="http://static.wixstatic.com/media/75dca7_e932326a18a53923d39e93a61754d092.jpg_srz_p_205_170_75_22_0.50_1.20_0.00_jpg_srz"/>
          <p:cNvPicPr>
            <a:picLocks noChangeAspect="1" noChangeArrowheads="1"/>
          </p:cNvPicPr>
          <p:nvPr/>
        </p:nvPicPr>
        <p:blipFill>
          <a:blip r:embed="rId4" cstate="print"/>
          <a:srcRect/>
          <a:stretch>
            <a:fillRect/>
          </a:stretch>
        </p:blipFill>
        <p:spPr bwMode="auto">
          <a:xfrm>
            <a:off x="838200" y="365125"/>
            <a:ext cx="1412875" cy="132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6082" name="תמונה 6" descr="C:\Users\אפרת\Desktop\לוגו.jpg"/>
          <p:cNvPicPr>
            <a:picLocks noChangeAspect="1" noChangeArrowheads="1"/>
          </p:cNvPicPr>
          <p:nvPr/>
        </p:nvPicPr>
        <p:blipFill>
          <a:blip r:embed="rId4" cstate="print"/>
          <a:srcRect/>
          <a:stretch>
            <a:fillRect/>
          </a:stretch>
        </p:blipFill>
        <p:spPr bwMode="auto">
          <a:xfrm>
            <a:off x="5292725" y="6154738"/>
            <a:ext cx="1606550" cy="682625"/>
          </a:xfrm>
          <a:prstGeom prst="rect">
            <a:avLst/>
          </a:prstGeom>
          <a:noFill/>
          <a:ln w="9525">
            <a:noFill/>
            <a:miter lim="800000"/>
            <a:headEnd/>
            <a:tailEnd/>
          </a:ln>
        </p:spPr>
      </p:pic>
      <p:sp>
        <p:nvSpPr>
          <p:cNvPr id="46083"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הידע – הפנמה</a:t>
            </a:r>
          </a:p>
        </p:txBody>
      </p:sp>
      <p:sp>
        <p:nvSpPr>
          <p:cNvPr id="3" name="מציין מיקום תוכן 2"/>
          <p:cNvSpPr>
            <a:spLocks noGrp="1"/>
          </p:cNvSpPr>
          <p:nvPr>
            <p:ph idx="1"/>
          </p:nvPr>
        </p:nvSpPr>
        <p:spPr/>
        <p:txBody>
          <a:bodyPr rtlCol="1">
            <a:noAutofit/>
          </a:bodyPr>
          <a:lstStyle/>
          <a:p>
            <a:pPr marL="0" indent="0" eaLnBrk="1" fontAlgn="auto" hangingPunct="1">
              <a:spcAft>
                <a:spcPts val="0"/>
              </a:spcAft>
              <a:buFont typeface="Arial" panose="020B0604020202020204" pitchFamily="34" charset="0"/>
              <a:buNone/>
              <a:defRPr/>
            </a:pPr>
            <a:r>
              <a:rPr lang="he-IL" sz="3200" dirty="0">
                <a:solidFill>
                  <a:schemeClr val="tx1">
                    <a:lumMod val="65000"/>
                    <a:lumOff val="35000"/>
                  </a:schemeClr>
                </a:solidFill>
                <a:latin typeface="BlenderConsensed" pitchFamily="50" charset="-79"/>
                <a:ea typeface="+mj-ea"/>
                <a:cs typeface="BlenderConsensed" pitchFamily="50" charset="-79"/>
              </a:rPr>
              <a:t>"בחידון של האירוע שיא הם ידעו </a:t>
            </a:r>
            <a:r>
              <a:rPr lang="he-IL" sz="3200" dirty="0" err="1">
                <a:solidFill>
                  <a:schemeClr val="tx1">
                    <a:lumMod val="65000"/>
                    <a:lumOff val="35000"/>
                  </a:schemeClr>
                </a:solidFill>
                <a:latin typeface="BlenderConsensed" pitchFamily="50" charset="-79"/>
                <a:ea typeface="+mj-ea"/>
                <a:cs typeface="BlenderConsensed" pitchFamily="50" charset="-79"/>
              </a:rPr>
              <a:t>הכל</a:t>
            </a:r>
            <a:r>
              <a:rPr lang="he-IL" sz="3200" dirty="0">
                <a:solidFill>
                  <a:schemeClr val="tx1">
                    <a:lumMod val="65000"/>
                    <a:lumOff val="35000"/>
                  </a:schemeClr>
                </a:solidFill>
                <a:latin typeface="BlenderConsensed" pitchFamily="50" charset="-79"/>
                <a:ea typeface="+mj-ea"/>
                <a:cs typeface="BlenderConsensed" pitchFamily="50" charset="-79"/>
              </a:rPr>
              <a:t>, כל הכיתות. ניכר שהם הפנימו למדו, החכימו. אי אפשר להתעלם" </a:t>
            </a:r>
            <a:r>
              <a:rPr lang="he-IL" sz="3200" dirty="0">
                <a:solidFill>
                  <a:srgbClr val="ECA338"/>
                </a:solidFill>
                <a:latin typeface="BlenderConsensed" pitchFamily="50" charset="-79"/>
                <a:ea typeface="+mj-ea"/>
                <a:cs typeface="BlenderConsensed" pitchFamily="50" charset="-79"/>
              </a:rPr>
              <a:t>(מורה</a:t>
            </a:r>
            <a:r>
              <a:rPr lang="he-IL" sz="3200" dirty="0" smtClean="0">
                <a:solidFill>
                  <a:srgbClr val="ECA338"/>
                </a:solidFill>
                <a:latin typeface="BlenderConsensed" pitchFamily="50" charset="-79"/>
                <a:ea typeface="+mj-ea"/>
                <a:cs typeface="BlenderConsensed" pitchFamily="50" charset="-79"/>
              </a:rPr>
              <a:t>)</a:t>
            </a:r>
          </a:p>
          <a:p>
            <a:pPr marL="0" indent="0" eaLnBrk="1" fontAlgn="auto" hangingPunct="1">
              <a:spcAft>
                <a:spcPts val="0"/>
              </a:spcAft>
              <a:buFont typeface="Arial" panose="020B0604020202020204" pitchFamily="34" charset="0"/>
              <a:buNone/>
              <a:defRPr/>
            </a:pPr>
            <a:endParaRPr lang="he-IL" sz="1100" dirty="0" smtClean="0">
              <a:solidFill>
                <a:srgbClr val="ECA338"/>
              </a:solidFill>
              <a:latin typeface="BlenderConsensed" pitchFamily="50" charset="-79"/>
              <a:ea typeface="+mj-ea"/>
              <a:cs typeface="BlenderConsensed" pitchFamily="50" charset="-79"/>
            </a:endParaRPr>
          </a:p>
          <a:p>
            <a:pPr marL="0" indent="0" eaLnBrk="1" fontAlgn="auto" hangingPunct="1">
              <a:spcAft>
                <a:spcPts val="0"/>
              </a:spcAft>
              <a:buFont typeface="Arial" panose="020B0604020202020204" pitchFamily="34" charset="0"/>
              <a:buNone/>
              <a:defRPr/>
            </a:pPr>
            <a:r>
              <a:rPr lang="he-IL" sz="3200" dirty="0">
                <a:solidFill>
                  <a:schemeClr val="tx1">
                    <a:lumMod val="65000"/>
                    <a:lumOff val="35000"/>
                  </a:schemeClr>
                </a:solidFill>
                <a:latin typeface="BlenderConsensed" pitchFamily="50" charset="-79"/>
                <a:ea typeface="+mj-ea"/>
                <a:cs typeface="BlenderConsensed" pitchFamily="50" charset="-79"/>
              </a:rPr>
              <a:t>"קודם כל גם ביום שיא שהיה לנו בסוף השנה שבו התלמידים היו צריכים להראות את הידע שרכשו במשך השנה הם הפגינו בקיאות רבה. אם הפגינו בקיאות כנראה שמשהו חלחל פנימה" </a:t>
            </a:r>
            <a:r>
              <a:rPr lang="he-IL" sz="3200" dirty="0">
                <a:solidFill>
                  <a:srgbClr val="ECA338"/>
                </a:solidFill>
                <a:latin typeface="BlenderConsensed" pitchFamily="50" charset="-79"/>
                <a:ea typeface="+mj-ea"/>
                <a:cs typeface="BlenderConsensed" pitchFamily="50" charset="-79"/>
              </a:rPr>
              <a:t>(מנהלת</a:t>
            </a:r>
            <a:r>
              <a:rPr lang="he-IL" sz="3200" dirty="0" smtClean="0">
                <a:solidFill>
                  <a:srgbClr val="ECA338"/>
                </a:solidFill>
                <a:latin typeface="BlenderConsensed" pitchFamily="50" charset="-79"/>
                <a:ea typeface="+mj-ea"/>
                <a:cs typeface="BlenderConsensed" pitchFamily="50" charset="-79"/>
              </a:rPr>
              <a:t>)</a:t>
            </a:r>
          </a:p>
          <a:p>
            <a:pPr marL="0" indent="0" eaLnBrk="1" fontAlgn="auto" hangingPunct="1">
              <a:spcAft>
                <a:spcPts val="0"/>
              </a:spcAft>
              <a:buFont typeface="Arial" panose="020B0604020202020204" pitchFamily="34" charset="0"/>
              <a:buNone/>
              <a:defRPr/>
            </a:pPr>
            <a:endParaRPr lang="he-IL" sz="1000" dirty="0" smtClean="0">
              <a:solidFill>
                <a:srgbClr val="ECA338"/>
              </a:solidFill>
              <a:latin typeface="BlenderConsensed" pitchFamily="50" charset="-79"/>
              <a:ea typeface="+mj-ea"/>
              <a:cs typeface="BlenderConsensed" pitchFamily="50" charset="-79"/>
            </a:endParaRPr>
          </a:p>
          <a:p>
            <a:pPr marL="0" indent="0" eaLnBrk="1" fontAlgn="auto" hangingPunct="1">
              <a:spcAft>
                <a:spcPts val="0"/>
              </a:spcAft>
              <a:buFont typeface="Arial" panose="020B0604020202020204" pitchFamily="34" charset="0"/>
              <a:buNone/>
              <a:defRPr/>
            </a:pPr>
            <a:r>
              <a:rPr lang="he-IL" sz="3200" dirty="0">
                <a:solidFill>
                  <a:schemeClr val="tx1">
                    <a:lumMod val="65000"/>
                    <a:lumOff val="35000"/>
                  </a:schemeClr>
                </a:solidFill>
                <a:latin typeface="BlenderConsensed" pitchFamily="50" charset="-79"/>
                <a:ea typeface="+mj-ea"/>
                <a:cs typeface="BlenderConsensed" pitchFamily="50" charset="-79"/>
              </a:rPr>
              <a:t>"באופן קבוע מדי סיום העברת שיעור, 4-5 תלמידים ליוו אותי עד שער בית ספר, משתפים במחשבות ובשאלות בעקבות הנלמד ביחידה או ביחידה הקודמת" </a:t>
            </a:r>
            <a:r>
              <a:rPr lang="he-IL" sz="3200" dirty="0">
                <a:solidFill>
                  <a:srgbClr val="ECA338"/>
                </a:solidFill>
                <a:latin typeface="BlenderConsensed" pitchFamily="50" charset="-79"/>
                <a:ea typeface="+mj-ea"/>
                <a:cs typeface="BlenderConsensed" pitchFamily="50" charset="-79"/>
              </a:rPr>
              <a:t>(מדריך)</a:t>
            </a:r>
            <a:endParaRPr lang="he-IL" sz="3200" dirty="0" smtClean="0">
              <a:solidFill>
                <a:srgbClr val="ECA338"/>
              </a:solidFill>
              <a:latin typeface="BlenderConsensed" pitchFamily="50" charset="-79"/>
              <a:ea typeface="+mj-ea"/>
              <a:cs typeface="BlenderConsensed" pitchFamily="50" charset="-79"/>
            </a:endParaRPr>
          </a:p>
        </p:txBody>
      </p:sp>
      <p:sp>
        <p:nvSpPr>
          <p:cNvPr id="46085" name="Rectangle 2"/>
          <p:cNvSpPr>
            <a:spLocks noChangeArrowheads="1"/>
          </p:cNvSpPr>
          <p:nvPr/>
        </p:nvSpPr>
        <p:spPr bwMode="auto">
          <a:xfrm>
            <a:off x="1063625" y="2144713"/>
            <a:ext cx="16935450" cy="46037"/>
          </a:xfrm>
          <a:prstGeom prst="rect">
            <a:avLst/>
          </a:prstGeom>
          <a:noFill/>
          <a:ln w="9525">
            <a:noFill/>
            <a:miter lim="800000"/>
            <a:headEnd/>
            <a:tailEnd/>
          </a:ln>
          <a:effectLst/>
        </p:spPr>
        <p:txBody>
          <a:bodyPr anchor="ctr">
            <a:spAutoFit/>
          </a:bodyPr>
          <a:lstStyle/>
          <a:p>
            <a:pPr algn="r" rtl="1" eaLnBrk="1" hangingPunct="1"/>
            <a:endParaRPr lang="he-IL" altLang="he-IL"/>
          </a:p>
        </p:txBody>
      </p:sp>
      <p:pic>
        <p:nvPicPr>
          <p:cNvPr id="46086"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תמונה 7"/>
          <p:cNvPicPr>
            <a:picLocks noChangeAspect="1" noChangeArrowheads="1"/>
          </p:cNvPicPr>
          <p:nvPr/>
        </p:nvPicPr>
        <p:blipFill>
          <a:blip r:embed="rId4" cstate="print"/>
          <a:srcRect/>
          <a:stretch>
            <a:fillRect/>
          </a:stretch>
        </p:blipFill>
        <p:spPr bwMode="auto">
          <a:xfrm>
            <a:off x="838200" y="1825625"/>
            <a:ext cx="10515600" cy="4351338"/>
          </a:xfrm>
          <a:prstGeom prst="rect">
            <a:avLst/>
          </a:prstGeom>
          <a:noFill/>
          <a:ln w="9525">
            <a:noFill/>
            <a:miter lim="800000"/>
            <a:headEnd/>
            <a:tailEnd/>
          </a:ln>
        </p:spPr>
      </p:pic>
      <p:pic>
        <p:nvPicPr>
          <p:cNvPr id="54275" name="תמונה 6" descr="C:\Users\אפרת\Desktop\לוגו.jpg"/>
          <p:cNvPicPr>
            <a:picLocks noChangeAspect="1" noChangeArrowheads="1"/>
          </p:cNvPicPr>
          <p:nvPr/>
        </p:nvPicPr>
        <p:blipFill>
          <a:blip r:embed="rId5" cstate="print"/>
          <a:srcRect/>
          <a:stretch>
            <a:fillRect/>
          </a:stretch>
        </p:blipFill>
        <p:spPr bwMode="auto">
          <a:xfrm>
            <a:off x="5292725" y="6176963"/>
            <a:ext cx="1606550" cy="682625"/>
          </a:xfrm>
          <a:prstGeom prst="rect">
            <a:avLst/>
          </a:prstGeom>
          <a:noFill/>
          <a:ln w="9525">
            <a:noFill/>
            <a:miter lim="800000"/>
            <a:headEnd/>
            <a:tailEnd/>
          </a:ln>
        </p:spPr>
      </p:pic>
      <p:sp>
        <p:nvSpPr>
          <p:cNvPr id="54276"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העמדות – שאלות ספציפיות</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שאלות הבוחנות עמדות בסיום השנה:</a:t>
            </a:r>
          </a:p>
        </p:txBody>
      </p:sp>
      <p:pic>
        <p:nvPicPr>
          <p:cNvPr id="54278" name="Picture 1" descr="http://static.wixstatic.com/media/75dca7_e932326a18a53923d39e93a61754d092.jpg_srz_p_205_170_75_22_0.50_1.20_0.00_jpg_srz"/>
          <p:cNvPicPr>
            <a:picLocks noChangeAspect="1" noChangeArrowheads="1"/>
          </p:cNvPicPr>
          <p:nvPr/>
        </p:nvPicPr>
        <p:blipFill>
          <a:blip r:embed="rId6"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תמונה 8"/>
          <p:cNvPicPr/>
          <p:nvPr/>
        </p:nvPicPr>
        <p:blipFill>
          <a:blip r:embed="rId4" cstate="print"/>
          <a:srcRect/>
          <a:stretch>
            <a:fillRect/>
          </a:stretch>
        </p:blipFill>
        <p:spPr bwMode="auto">
          <a:xfrm>
            <a:off x="381000" y="2424113"/>
            <a:ext cx="6518275" cy="2044700"/>
          </a:xfrm>
          <a:prstGeom prst="rect">
            <a:avLst/>
          </a:prstGeom>
          <a:noFill/>
          <a:ln>
            <a:solidFill>
              <a:schemeClr val="bg2">
                <a:lumMod val="75000"/>
              </a:schemeClr>
            </a:solidFill>
          </a:ln>
        </p:spPr>
      </p:pic>
      <p:pic>
        <p:nvPicPr>
          <p:cNvPr id="62467" name="תמונה 6" descr="C:\Users\אפרת\Desktop\לוגו.jpg"/>
          <p:cNvPicPr>
            <a:picLocks noChangeAspect="1" noChangeArrowheads="1"/>
          </p:cNvPicPr>
          <p:nvPr/>
        </p:nvPicPr>
        <p:blipFill>
          <a:blip r:embed="rId5" cstate="print"/>
          <a:srcRect/>
          <a:stretch>
            <a:fillRect/>
          </a:stretch>
        </p:blipFill>
        <p:spPr bwMode="auto">
          <a:xfrm>
            <a:off x="5292725" y="6176963"/>
            <a:ext cx="1606550" cy="682625"/>
          </a:xfrm>
          <a:prstGeom prst="rect">
            <a:avLst/>
          </a:prstGeom>
          <a:noFill/>
          <a:ln w="9525">
            <a:noFill/>
            <a:miter lim="800000"/>
            <a:headEnd/>
            <a:tailEnd/>
          </a:ln>
        </p:spPr>
      </p:pic>
      <p:sp>
        <p:nvSpPr>
          <p:cNvPr id="62468"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העמדות – השוואה להורים</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חידון </a:t>
            </a:r>
            <a:r>
              <a:rPr lang="he-IL" sz="4000" dirty="0">
                <a:solidFill>
                  <a:schemeClr val="tx1">
                    <a:lumMod val="65000"/>
                    <a:lumOff val="35000"/>
                  </a:schemeClr>
                </a:solidFill>
                <a:latin typeface="BlenderConsensed" pitchFamily="50" charset="-79"/>
                <a:ea typeface="+mj-ea"/>
                <a:cs typeface="BlenderConsensed" pitchFamily="50" charset="-79"/>
              </a:rPr>
              <a:t>יום השיא – התלמידים הציגו עמדות חיוביות יותר כלפי עשרת הדברות בהשוואה להורים</a:t>
            </a:r>
            <a:endParaRPr lang="he-IL" sz="4000" dirty="0" smtClean="0">
              <a:solidFill>
                <a:schemeClr val="tx1">
                  <a:lumMod val="65000"/>
                  <a:lumOff val="35000"/>
                </a:schemeClr>
              </a:solidFill>
              <a:latin typeface="BlenderConsensed" pitchFamily="50" charset="-79"/>
              <a:ea typeface="+mj-ea"/>
              <a:cs typeface="BlenderConsensed" pitchFamily="50" charset="-79"/>
            </a:endParaRPr>
          </a:p>
        </p:txBody>
      </p:sp>
      <p:pic>
        <p:nvPicPr>
          <p:cNvPr id="62470" name="Picture 1" descr="http://static.wixstatic.com/media/75dca7_e932326a18a53923d39e93a61754d092.jpg_srz_p_205_170_75_22_0.50_1.20_0.00_jpg_srz"/>
          <p:cNvPicPr>
            <a:picLocks noChangeAspect="1" noChangeArrowheads="1"/>
          </p:cNvPicPr>
          <p:nvPr/>
        </p:nvPicPr>
        <p:blipFill>
          <a:blip r:embed="rId6" cstate="print"/>
          <a:srcRect/>
          <a:stretch>
            <a:fillRect/>
          </a:stretch>
        </p:blipFill>
        <p:spPr bwMode="auto">
          <a:xfrm>
            <a:off x="838200" y="365125"/>
            <a:ext cx="1412875" cy="1325563"/>
          </a:xfrm>
          <a:prstGeom prst="rect">
            <a:avLst/>
          </a:prstGeom>
          <a:noFill/>
          <a:ln w="9525">
            <a:noFill/>
            <a:miter lim="800000"/>
            <a:headEnd/>
            <a:tailEnd/>
          </a:ln>
        </p:spPr>
      </p:pic>
      <p:pic>
        <p:nvPicPr>
          <p:cNvPr id="8" name="תמונה 7"/>
          <p:cNvPicPr/>
          <p:nvPr/>
        </p:nvPicPr>
        <p:blipFill>
          <a:blip r:embed="rId7" cstate="print"/>
          <a:srcRect/>
          <a:stretch>
            <a:fillRect/>
          </a:stretch>
        </p:blipFill>
        <p:spPr bwMode="auto">
          <a:xfrm>
            <a:off x="5543550" y="4219575"/>
            <a:ext cx="5948363" cy="1905000"/>
          </a:xfrm>
          <a:prstGeom prst="rect">
            <a:avLst/>
          </a:prstGeom>
          <a:noFill/>
          <a:ln>
            <a:solidFill>
              <a:schemeClr val="bg2">
                <a:lumMod val="75000"/>
              </a:schemeClr>
            </a:solid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תמונה 6" descr="C:\Users\אפרת\Desktop\לוגו.jpg"/>
          <p:cNvPicPr>
            <a:picLocks noChangeAspect="1" noChangeArrowheads="1"/>
          </p:cNvPicPr>
          <p:nvPr/>
        </p:nvPicPr>
        <p:blipFill>
          <a:blip r:embed="rId4" cstate="print"/>
          <a:srcRect/>
          <a:stretch>
            <a:fillRect/>
          </a:stretch>
        </p:blipFill>
        <p:spPr bwMode="auto">
          <a:xfrm>
            <a:off x="5292725" y="6176963"/>
            <a:ext cx="1606550" cy="682625"/>
          </a:xfrm>
          <a:prstGeom prst="rect">
            <a:avLst/>
          </a:prstGeom>
          <a:noFill/>
          <a:ln w="9525">
            <a:noFill/>
            <a:miter lim="800000"/>
            <a:headEnd/>
            <a:tailEnd/>
          </a:ln>
        </p:spPr>
      </p:pic>
      <p:sp>
        <p:nvSpPr>
          <p:cNvPr id="70659"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ההתנהגות -סגל </a:t>
            </a:r>
          </a:p>
        </p:txBody>
      </p:sp>
      <p:sp>
        <p:nvSpPr>
          <p:cNvPr id="3" name="מציין מיקום תוכן 2"/>
          <p:cNvSpPr>
            <a:spLocks noGrp="1"/>
          </p:cNvSpPr>
          <p:nvPr>
            <p:ph idx="1"/>
          </p:nvPr>
        </p:nvSpPr>
        <p:spPr>
          <a:xfrm>
            <a:off x="838200" y="1792288"/>
            <a:ext cx="10515600" cy="4351337"/>
          </a:xfrm>
        </p:spPr>
        <p:txBody>
          <a:bodyPr rtlCol="1">
            <a:noAutofit/>
          </a:bodyPr>
          <a:lstStyle/>
          <a:p>
            <a:pPr algn="just" eaLnBrk="1" fontAlgn="auto" hangingPunct="1">
              <a:spcAft>
                <a:spcPts val="0"/>
              </a:spcAft>
              <a:buFont typeface="Wingdings" panose="05000000000000000000" pitchFamily="2" charset="2"/>
              <a:buChar char="§"/>
              <a:defRPr/>
            </a:pPr>
            <a:r>
              <a:rPr lang="he-IL" sz="4000" dirty="0">
                <a:solidFill>
                  <a:schemeClr val="tx1">
                    <a:lumMod val="65000"/>
                    <a:lumOff val="35000"/>
                  </a:schemeClr>
                </a:solidFill>
                <a:latin typeface="BlenderConsensed" pitchFamily="50" charset="-79"/>
                <a:ea typeface="+mj-ea"/>
                <a:cs typeface="BlenderConsensed" pitchFamily="50" charset="-79"/>
              </a:rPr>
              <a:t>מראיונות העומק עם סגל בית הספר והמדריכים עולה כי  </a:t>
            </a:r>
            <a:r>
              <a:rPr lang="he-IL" sz="4000" dirty="0">
                <a:solidFill>
                  <a:srgbClr val="ECA338"/>
                </a:solidFill>
                <a:latin typeface="BlenderConsensed" pitchFamily="50" charset="-79"/>
                <a:ea typeface="+mj-ea"/>
                <a:cs typeface="BlenderConsensed" pitchFamily="50" charset="-79"/>
              </a:rPr>
              <a:t>קיים קושי לעמוד על קיומו של שינוי התנהגותי</a:t>
            </a:r>
            <a:r>
              <a:rPr lang="he-IL" sz="4000" dirty="0">
                <a:solidFill>
                  <a:schemeClr val="tx1">
                    <a:lumMod val="65000"/>
                    <a:lumOff val="35000"/>
                  </a:schemeClr>
                </a:solidFill>
                <a:latin typeface="BlenderConsensed" pitchFamily="50" charset="-79"/>
                <a:ea typeface="+mj-ea"/>
                <a:cs typeface="BlenderConsensed" pitchFamily="50" charset="-79"/>
              </a:rPr>
              <a:t> כתוצאה </a:t>
            </a:r>
            <a:r>
              <a:rPr lang="he-IL" sz="4000" dirty="0" smtClean="0">
                <a:solidFill>
                  <a:schemeClr val="tx1">
                    <a:lumMod val="65000"/>
                    <a:lumOff val="35000"/>
                  </a:schemeClr>
                </a:solidFill>
                <a:latin typeface="BlenderConsensed" pitchFamily="50" charset="-79"/>
                <a:ea typeface="+mj-ea"/>
                <a:cs typeface="BlenderConsensed" pitchFamily="50" charset="-79"/>
              </a:rPr>
              <a:t>מהתכנית</a:t>
            </a:r>
          </a:p>
          <a:p>
            <a:pPr algn="just" eaLnBrk="1" fontAlgn="auto" hangingPunct="1">
              <a:spcAft>
                <a:spcPts val="0"/>
              </a:spcAft>
              <a:buFont typeface="Wingdings" panose="05000000000000000000" pitchFamily="2" charset="2"/>
              <a:buChar char="§"/>
              <a:defRPr/>
            </a:pPr>
            <a:r>
              <a:rPr lang="he-IL" sz="4000" dirty="0">
                <a:solidFill>
                  <a:schemeClr val="tx1">
                    <a:lumMod val="65000"/>
                    <a:lumOff val="35000"/>
                  </a:schemeClr>
                </a:solidFill>
                <a:latin typeface="BlenderConsensed" pitchFamily="50" charset="-79"/>
                <a:ea typeface="+mj-ea"/>
                <a:cs typeface="BlenderConsensed" pitchFamily="50" charset="-79"/>
              </a:rPr>
              <a:t>מרבית המרואיינים סברו כי </a:t>
            </a:r>
            <a:r>
              <a:rPr lang="he-IL" sz="4000" dirty="0">
                <a:solidFill>
                  <a:srgbClr val="ECA338"/>
                </a:solidFill>
                <a:latin typeface="BlenderConsensed" pitchFamily="50" charset="-79"/>
                <a:ea typeface="+mj-ea"/>
                <a:cs typeface="BlenderConsensed" pitchFamily="50" charset="-79"/>
              </a:rPr>
              <a:t>יהיה קל יותר להעריך </a:t>
            </a:r>
            <a:r>
              <a:rPr lang="he-IL" sz="4000" dirty="0">
                <a:solidFill>
                  <a:schemeClr val="tx1">
                    <a:lumMod val="65000"/>
                    <a:lumOff val="35000"/>
                  </a:schemeClr>
                </a:solidFill>
                <a:latin typeface="BlenderConsensed" pitchFamily="50" charset="-79"/>
                <a:ea typeface="+mj-ea"/>
                <a:cs typeface="BlenderConsensed" pitchFamily="50" charset="-79"/>
              </a:rPr>
              <a:t>השפעה מסוג זה </a:t>
            </a:r>
            <a:r>
              <a:rPr lang="he-IL" sz="4000" dirty="0">
                <a:solidFill>
                  <a:srgbClr val="ECA338"/>
                </a:solidFill>
                <a:latin typeface="BlenderConsensed" pitchFamily="50" charset="-79"/>
                <a:ea typeface="+mj-ea"/>
                <a:cs typeface="BlenderConsensed" pitchFamily="50" charset="-79"/>
              </a:rPr>
              <a:t>ממרחק של זמן</a:t>
            </a:r>
            <a:r>
              <a:rPr lang="he-IL" sz="4000" dirty="0">
                <a:solidFill>
                  <a:schemeClr val="tx1">
                    <a:lumMod val="65000"/>
                    <a:lumOff val="35000"/>
                  </a:schemeClr>
                </a:solidFill>
                <a:latin typeface="BlenderConsensed" pitchFamily="50" charset="-79"/>
                <a:ea typeface="+mj-ea"/>
                <a:cs typeface="BlenderConsensed" pitchFamily="50" charset="-79"/>
              </a:rPr>
              <a:t>. </a:t>
            </a:r>
          </a:p>
          <a:p>
            <a:pPr marL="0" indent="0" algn="just" eaLnBrk="1" fontAlgn="auto" hangingPunct="1">
              <a:spcAft>
                <a:spcPts val="0"/>
              </a:spcAft>
              <a:buFont typeface="Arial" panose="020B0604020202020204" pitchFamily="34" charset="0"/>
              <a:buNone/>
              <a:defRPr/>
            </a:pPr>
            <a:endParaRPr lang="he-IL" sz="3200" dirty="0" smtClean="0">
              <a:solidFill>
                <a:schemeClr val="tx1">
                  <a:lumMod val="65000"/>
                  <a:lumOff val="35000"/>
                </a:schemeClr>
              </a:solidFill>
              <a:latin typeface="BlenderConsensed" pitchFamily="50" charset="-79"/>
              <a:ea typeface="+mj-ea"/>
              <a:cs typeface="BlenderConsensed" pitchFamily="50" charset="-79"/>
            </a:endParaRPr>
          </a:p>
          <a:p>
            <a:pPr marL="0" indent="0" algn="ctr" eaLnBrk="1" fontAlgn="auto" hangingPunct="1">
              <a:spcAft>
                <a:spcPts val="0"/>
              </a:spcAft>
              <a:buFont typeface="Arial" panose="020B0604020202020204" pitchFamily="34" charset="0"/>
              <a:buNone/>
              <a:defRPr/>
            </a:pPr>
            <a:r>
              <a:rPr lang="he-IL" sz="3200" dirty="0" smtClean="0">
                <a:solidFill>
                  <a:schemeClr val="tx1">
                    <a:lumMod val="65000"/>
                    <a:lumOff val="35000"/>
                  </a:schemeClr>
                </a:solidFill>
                <a:latin typeface="BlenderConsensed" pitchFamily="50" charset="-79"/>
                <a:ea typeface="+mj-ea"/>
                <a:cs typeface="BlenderConsensed" pitchFamily="50" charset="-79"/>
              </a:rPr>
              <a:t>"</a:t>
            </a:r>
            <a:r>
              <a:rPr lang="he-IL" sz="3200" dirty="0">
                <a:solidFill>
                  <a:schemeClr val="tx1">
                    <a:lumMod val="65000"/>
                    <a:lumOff val="35000"/>
                  </a:schemeClr>
                </a:solidFill>
                <a:latin typeface="BlenderConsensed" pitchFamily="50" charset="-79"/>
                <a:ea typeface="+mj-ea"/>
                <a:cs typeface="BlenderConsensed" pitchFamily="50" charset="-79"/>
              </a:rPr>
              <a:t>תראי, אנחנו עוסקים בערכים ובחינוך זה לא שרואים את התוצאות מהרגע </a:t>
            </a:r>
            <a:r>
              <a:rPr lang="he-IL" sz="3200" dirty="0" err="1">
                <a:solidFill>
                  <a:schemeClr val="tx1">
                    <a:lumMod val="65000"/>
                    <a:lumOff val="35000"/>
                  </a:schemeClr>
                </a:solidFill>
                <a:latin typeface="BlenderConsensed" pitchFamily="50" charset="-79"/>
                <a:ea typeface="+mj-ea"/>
                <a:cs typeface="BlenderConsensed" pitchFamily="50" charset="-79"/>
              </a:rPr>
              <a:t>להרגע</a:t>
            </a:r>
            <a:r>
              <a:rPr lang="he-IL" sz="3200" dirty="0">
                <a:solidFill>
                  <a:schemeClr val="tx1">
                    <a:lumMod val="65000"/>
                    <a:lumOff val="35000"/>
                  </a:schemeClr>
                </a:solidFill>
                <a:latin typeface="BlenderConsensed" pitchFamily="50" charset="-79"/>
                <a:ea typeface="+mj-ea"/>
                <a:cs typeface="BlenderConsensed" pitchFamily="50" charset="-79"/>
              </a:rPr>
              <a:t> זה עוד טיפה ועוד טיפה. זו המחויבות שלנו כאנשי חינוך ומאוד קשה לכמת אותה " </a:t>
            </a:r>
            <a:r>
              <a:rPr lang="he-IL" sz="3200" dirty="0">
                <a:solidFill>
                  <a:srgbClr val="ECA338"/>
                </a:solidFill>
                <a:latin typeface="BlenderConsensed" pitchFamily="50" charset="-79"/>
                <a:ea typeface="+mj-ea"/>
                <a:cs typeface="BlenderConsensed" pitchFamily="50" charset="-79"/>
              </a:rPr>
              <a:t>(מנהלת</a:t>
            </a:r>
            <a:r>
              <a:rPr lang="he-IL" sz="3200" dirty="0" smtClean="0">
                <a:solidFill>
                  <a:srgbClr val="ECA338"/>
                </a:solidFill>
                <a:latin typeface="BlenderConsensed" pitchFamily="50" charset="-79"/>
                <a:ea typeface="+mj-ea"/>
                <a:cs typeface="BlenderConsensed" pitchFamily="50" charset="-79"/>
              </a:rPr>
              <a:t>)</a:t>
            </a:r>
          </a:p>
          <a:p>
            <a:pPr marL="0" indent="0" algn="just" eaLnBrk="1" fontAlgn="auto" hangingPunct="1">
              <a:spcAft>
                <a:spcPts val="0"/>
              </a:spcAft>
              <a:buFont typeface="Arial" panose="020B0604020202020204" pitchFamily="34" charset="0"/>
              <a:buNone/>
              <a:defRPr/>
            </a:pPr>
            <a:endParaRPr lang="he-IL" sz="800" dirty="0" smtClean="0">
              <a:solidFill>
                <a:srgbClr val="ECA338"/>
              </a:solidFill>
              <a:latin typeface="BlenderConsensed" pitchFamily="50" charset="-79"/>
              <a:ea typeface="+mj-ea"/>
              <a:cs typeface="BlenderConsensed" pitchFamily="50" charset="-79"/>
            </a:endParaRPr>
          </a:p>
        </p:txBody>
      </p:sp>
      <p:pic>
        <p:nvPicPr>
          <p:cNvPr id="70661"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רשים 4"/>
          <p:cNvPicPr>
            <a:picLocks noChangeArrowheads="1"/>
          </p:cNvPicPr>
          <p:nvPr/>
        </p:nvPicPr>
        <p:blipFill>
          <a:blip r:embed="rId3" cstate="print"/>
          <a:srcRect/>
          <a:stretch>
            <a:fillRect/>
          </a:stretch>
        </p:blipFill>
        <p:spPr bwMode="auto">
          <a:xfrm>
            <a:off x="1176338" y="1878013"/>
            <a:ext cx="10180637" cy="4979987"/>
          </a:xfrm>
          <a:prstGeom prst="rect">
            <a:avLst/>
          </a:prstGeom>
          <a:noFill/>
        </p:spPr>
      </p:pic>
      <p:pic>
        <p:nvPicPr>
          <p:cNvPr id="80899"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80900"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תפיסת החשיבות</a:t>
            </a:r>
          </a:p>
        </p:txBody>
      </p:sp>
      <p:sp>
        <p:nvSpPr>
          <p:cNvPr id="3" name="מציין מיקום תוכן 2"/>
          <p:cNvSpPr>
            <a:spLocks noGrp="1"/>
          </p:cNvSpPr>
          <p:nvPr>
            <p:ph idx="1"/>
          </p:nvPr>
        </p:nvSpPr>
        <p:spPr/>
        <p:txBody>
          <a:bodyPr rtlCol="1">
            <a:normAutofit fontScale="92500" lnSpcReduction="10000"/>
          </a:bodyPr>
          <a:lstStyle/>
          <a:p>
            <a:pPr eaLnBrk="1" fontAlgn="auto" hangingPunct="1">
              <a:spcAft>
                <a:spcPts val="0"/>
              </a:spcAft>
              <a:buFont typeface="Wingdings" panose="05000000000000000000" pitchFamily="2" charset="2"/>
              <a:buChar char="§"/>
              <a:defRPr/>
            </a:pPr>
            <a:r>
              <a:rPr lang="he-IL" sz="4400" dirty="0" smtClean="0">
                <a:solidFill>
                  <a:srgbClr val="595959"/>
                </a:solidFill>
                <a:latin typeface="BlenderConsensed" pitchFamily="50" charset="-79"/>
                <a:ea typeface="+mj-ea"/>
                <a:cs typeface="BlenderConsensed" pitchFamily="50" charset="-79"/>
              </a:rPr>
              <a:t> מרבית </a:t>
            </a:r>
            <a:r>
              <a:rPr lang="he-IL" sz="4400" dirty="0" smtClean="0">
                <a:solidFill>
                  <a:srgbClr val="ECA338"/>
                </a:solidFill>
                <a:latin typeface="BlenderConsensed" pitchFamily="50" charset="-79"/>
                <a:ea typeface="+mj-ea"/>
                <a:cs typeface="BlenderConsensed" pitchFamily="50" charset="-79"/>
              </a:rPr>
              <a:t>התלמידים </a:t>
            </a:r>
            <a:r>
              <a:rPr lang="he-IL" sz="4400" dirty="0" smtClean="0">
                <a:solidFill>
                  <a:srgbClr val="595959"/>
                </a:solidFill>
                <a:latin typeface="BlenderConsensed" pitchFamily="50" charset="-79"/>
                <a:ea typeface="+mj-ea"/>
                <a:cs typeface="BlenderConsensed" pitchFamily="50" charset="-79"/>
              </a:rPr>
              <a:t>דיווחו כי ימליצו לחבר להשתתף בתכנית</a:t>
            </a:r>
          </a:p>
          <a:p>
            <a:pPr eaLnBrk="1" fontAlgn="auto" hangingPunct="1">
              <a:spcAft>
                <a:spcPts val="0"/>
              </a:spcAft>
              <a:buFont typeface="Wingdings" panose="05000000000000000000" pitchFamily="2" charset="2"/>
              <a:buChar char="§"/>
              <a:defRPr/>
            </a:pPr>
            <a:r>
              <a:rPr lang="he-IL" sz="4400" dirty="0" smtClean="0">
                <a:solidFill>
                  <a:srgbClr val="595959"/>
                </a:solidFill>
                <a:latin typeface="BlenderConsensed" pitchFamily="50" charset="-79"/>
                <a:ea typeface="+mj-ea"/>
                <a:cs typeface="BlenderConsensed" pitchFamily="50" charset="-79"/>
              </a:rPr>
              <a:t>ממוצע </a:t>
            </a:r>
            <a:r>
              <a:rPr lang="he-IL" sz="4400" dirty="0">
                <a:solidFill>
                  <a:srgbClr val="595959"/>
                </a:solidFill>
                <a:latin typeface="BlenderConsensed" pitchFamily="50" charset="-79"/>
                <a:ea typeface="+mj-ea"/>
                <a:cs typeface="BlenderConsensed" pitchFamily="50" charset="-79"/>
              </a:rPr>
              <a:t>עמדות </a:t>
            </a:r>
            <a:r>
              <a:rPr lang="he-IL" sz="4400" dirty="0">
                <a:solidFill>
                  <a:srgbClr val="ECA338"/>
                </a:solidFill>
                <a:latin typeface="BlenderConsensed" pitchFamily="50" charset="-79"/>
                <a:ea typeface="+mj-ea"/>
                <a:cs typeface="BlenderConsensed" pitchFamily="50" charset="-79"/>
              </a:rPr>
              <a:t>ההורים</a:t>
            </a:r>
            <a:r>
              <a:rPr lang="he-IL" sz="4400" dirty="0">
                <a:solidFill>
                  <a:srgbClr val="595959"/>
                </a:solidFill>
                <a:latin typeface="BlenderConsensed" pitchFamily="50" charset="-79"/>
                <a:ea typeface="+mj-ea"/>
                <a:cs typeface="BlenderConsensed" pitchFamily="50" charset="-79"/>
              </a:rPr>
              <a:t> כלפי עשרת הדברות הנו גבוה (4.4</a:t>
            </a:r>
            <a:r>
              <a:rPr lang="he-IL" sz="4400" dirty="0" smtClean="0">
                <a:solidFill>
                  <a:srgbClr val="595959"/>
                </a:solidFill>
                <a:latin typeface="BlenderConsensed" pitchFamily="50" charset="-79"/>
                <a:ea typeface="+mj-ea"/>
                <a:cs typeface="BlenderConsensed" pitchFamily="50" charset="-79"/>
              </a:rPr>
              <a:t>)</a:t>
            </a:r>
          </a:p>
          <a:p>
            <a:pPr eaLnBrk="1" fontAlgn="auto" hangingPunct="1">
              <a:spcAft>
                <a:spcPts val="0"/>
              </a:spcAft>
              <a:buFont typeface="Wingdings" panose="05000000000000000000" pitchFamily="2" charset="2"/>
              <a:buChar char="§"/>
              <a:defRPr/>
            </a:pPr>
            <a:r>
              <a:rPr lang="he-IL" sz="4400" dirty="0">
                <a:solidFill>
                  <a:srgbClr val="595959"/>
                </a:solidFill>
                <a:latin typeface="BlenderConsensed" pitchFamily="50" charset="-79"/>
                <a:ea typeface="+mj-ea"/>
                <a:cs typeface="BlenderConsensed" pitchFamily="50" charset="-79"/>
              </a:rPr>
              <a:t>מספר מקרים נקודתיים של </a:t>
            </a:r>
            <a:r>
              <a:rPr lang="he-IL" sz="4400" dirty="0">
                <a:solidFill>
                  <a:srgbClr val="ECA338"/>
                </a:solidFill>
                <a:latin typeface="BlenderConsensed" pitchFamily="50" charset="-79"/>
                <a:ea typeface="+mj-ea"/>
                <a:cs typeface="BlenderConsensed" pitchFamily="50" charset="-79"/>
              </a:rPr>
              <a:t>התנגדות הורים </a:t>
            </a:r>
            <a:r>
              <a:rPr lang="he-IL" sz="4400" dirty="0">
                <a:solidFill>
                  <a:srgbClr val="595959"/>
                </a:solidFill>
                <a:latin typeface="BlenderConsensed" pitchFamily="50" charset="-79"/>
                <a:ea typeface="+mj-ea"/>
                <a:cs typeface="BlenderConsensed" pitchFamily="50" charset="-79"/>
              </a:rPr>
              <a:t>לתכנית </a:t>
            </a:r>
            <a:endParaRPr lang="he-IL" sz="4400" dirty="0" smtClean="0">
              <a:solidFill>
                <a:srgbClr val="595959"/>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r>
              <a:rPr lang="he-IL" sz="4400" dirty="0" smtClean="0">
                <a:solidFill>
                  <a:srgbClr val="595959"/>
                </a:solidFill>
                <a:latin typeface="BlenderConsensed" pitchFamily="50" charset="-79"/>
                <a:ea typeface="+mj-ea"/>
                <a:cs typeface="BlenderConsensed" pitchFamily="50" charset="-79"/>
              </a:rPr>
              <a:t>שביעות </a:t>
            </a:r>
            <a:r>
              <a:rPr lang="he-IL" sz="4400" dirty="0">
                <a:solidFill>
                  <a:srgbClr val="595959"/>
                </a:solidFill>
                <a:latin typeface="BlenderConsensed" pitchFamily="50" charset="-79"/>
                <a:ea typeface="+mj-ea"/>
                <a:cs typeface="BlenderConsensed" pitchFamily="50" charset="-79"/>
              </a:rPr>
              <a:t>רצון </a:t>
            </a:r>
            <a:r>
              <a:rPr lang="he-IL" sz="4400" dirty="0" smtClean="0">
                <a:solidFill>
                  <a:srgbClr val="595959"/>
                </a:solidFill>
                <a:latin typeface="BlenderConsensed" pitchFamily="50" charset="-79"/>
                <a:ea typeface="+mj-ea"/>
                <a:cs typeface="BlenderConsensed" pitchFamily="50" charset="-79"/>
              </a:rPr>
              <a:t>גבוהה בקרב </a:t>
            </a:r>
            <a:r>
              <a:rPr lang="he-IL" sz="4400" dirty="0">
                <a:solidFill>
                  <a:srgbClr val="ECA338"/>
                </a:solidFill>
                <a:latin typeface="BlenderConsensed" pitchFamily="50" charset="-79"/>
                <a:cs typeface="BlenderConsensed" pitchFamily="50" charset="-79"/>
              </a:rPr>
              <a:t>סגל בית </a:t>
            </a:r>
            <a:r>
              <a:rPr lang="he-IL" sz="4400" dirty="0" smtClean="0">
                <a:solidFill>
                  <a:srgbClr val="ECA338"/>
                </a:solidFill>
                <a:latin typeface="BlenderConsensed" pitchFamily="50" charset="-79"/>
                <a:cs typeface="BlenderConsensed" pitchFamily="50" charset="-79"/>
              </a:rPr>
              <a:t>הספר</a:t>
            </a:r>
            <a:r>
              <a:rPr lang="he-IL" sz="4400" dirty="0" smtClean="0">
                <a:solidFill>
                  <a:srgbClr val="595959"/>
                </a:solidFill>
                <a:latin typeface="BlenderConsensed" pitchFamily="50" charset="-79"/>
                <a:cs typeface="BlenderConsensed" pitchFamily="50" charset="-79"/>
              </a:rPr>
              <a:t>, התופס את</a:t>
            </a:r>
            <a:r>
              <a:rPr lang="he-IL" sz="4400" dirty="0" smtClean="0">
                <a:solidFill>
                  <a:srgbClr val="595959"/>
                </a:solidFill>
                <a:latin typeface="BlenderConsensed" pitchFamily="50" charset="-79"/>
                <a:ea typeface="+mj-ea"/>
                <a:cs typeface="BlenderConsensed" pitchFamily="50" charset="-79"/>
              </a:rPr>
              <a:t> </a:t>
            </a:r>
            <a:r>
              <a:rPr lang="he-IL" sz="4400" dirty="0">
                <a:solidFill>
                  <a:srgbClr val="595959"/>
                </a:solidFill>
                <a:latin typeface="BlenderConsensed" pitchFamily="50" charset="-79"/>
                <a:ea typeface="+mj-ea"/>
                <a:cs typeface="BlenderConsensed" pitchFamily="50" charset="-79"/>
              </a:rPr>
              <a:t>התכנית כ</a:t>
            </a:r>
            <a:r>
              <a:rPr lang="he-IL" sz="4400" dirty="0">
                <a:solidFill>
                  <a:srgbClr val="ECA338"/>
                </a:solidFill>
                <a:latin typeface="BlenderConsensed" pitchFamily="50" charset="-79"/>
                <a:ea typeface="+mj-ea"/>
                <a:cs typeface="BlenderConsensed" pitchFamily="50" charset="-79"/>
              </a:rPr>
              <a:t>חשובה</a:t>
            </a:r>
            <a:r>
              <a:rPr lang="he-IL" sz="4400" dirty="0">
                <a:solidFill>
                  <a:srgbClr val="595959"/>
                </a:solidFill>
                <a:latin typeface="BlenderConsensed" pitchFamily="50" charset="-79"/>
                <a:ea typeface="+mj-ea"/>
                <a:cs typeface="BlenderConsensed" pitchFamily="50" charset="-79"/>
              </a:rPr>
              <a:t>, </a:t>
            </a:r>
            <a:r>
              <a:rPr lang="he-IL" sz="4400" dirty="0">
                <a:solidFill>
                  <a:srgbClr val="ECA338"/>
                </a:solidFill>
                <a:latin typeface="BlenderConsensed" pitchFamily="50" charset="-79"/>
                <a:ea typeface="+mj-ea"/>
                <a:cs typeface="BlenderConsensed" pitchFamily="50" charset="-79"/>
              </a:rPr>
              <a:t>מבורכת</a:t>
            </a:r>
            <a:r>
              <a:rPr lang="he-IL" sz="4400" dirty="0">
                <a:solidFill>
                  <a:srgbClr val="595959"/>
                </a:solidFill>
                <a:latin typeface="BlenderConsensed" pitchFamily="50" charset="-79"/>
                <a:ea typeface="+mj-ea"/>
                <a:cs typeface="BlenderConsensed" pitchFamily="50" charset="-79"/>
              </a:rPr>
              <a:t>, ו</a:t>
            </a:r>
            <a:r>
              <a:rPr lang="he-IL" sz="4400" dirty="0">
                <a:solidFill>
                  <a:srgbClr val="ECA338"/>
                </a:solidFill>
                <a:latin typeface="BlenderConsensed" pitchFamily="50" charset="-79"/>
                <a:ea typeface="+mj-ea"/>
                <a:cs typeface="BlenderConsensed" pitchFamily="50" charset="-79"/>
              </a:rPr>
              <a:t>מוערכת</a:t>
            </a:r>
          </a:p>
          <a:p>
            <a:pPr eaLnBrk="1" fontAlgn="auto" hangingPunct="1">
              <a:spcAft>
                <a:spcPts val="0"/>
              </a:spcAft>
              <a:buFont typeface="Wingdings" panose="05000000000000000000" pitchFamily="2" charset="2"/>
              <a:buChar char="§"/>
              <a:defRPr/>
            </a:pPr>
            <a:endParaRPr lang="he-IL" sz="4400" dirty="0">
              <a:solidFill>
                <a:srgbClr val="595959"/>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endParaRPr lang="he-IL" sz="4400" dirty="0" smtClean="0">
              <a:solidFill>
                <a:srgbClr val="ECA338"/>
              </a:solidFill>
              <a:latin typeface="BlenderConsensed" pitchFamily="50" charset="-79"/>
              <a:ea typeface="+mj-ea"/>
              <a:cs typeface="BlenderConsensed" pitchFamily="50" charset="-79"/>
            </a:endParaRPr>
          </a:p>
          <a:p>
            <a:pPr marL="0" indent="0" eaLnBrk="1" fontAlgn="auto" hangingPunct="1">
              <a:spcAft>
                <a:spcPts val="0"/>
              </a:spcAft>
              <a:buFont typeface="Arial" panose="020B0604020202020204" pitchFamily="34" charset="0"/>
              <a:buNone/>
              <a:defRPr/>
            </a:pPr>
            <a:endParaRPr lang="he-IL" sz="4400" dirty="0" smtClean="0">
              <a:solidFill>
                <a:schemeClr val="tx1">
                  <a:lumMod val="65000"/>
                  <a:lumOff val="35000"/>
                </a:schemeClr>
              </a:solidFill>
              <a:latin typeface="BlenderConsensed" pitchFamily="50" charset="-79"/>
              <a:ea typeface="+mj-ea"/>
              <a:cs typeface="BlenderConsensed" pitchFamily="50" charset="-79"/>
            </a:endParaRPr>
          </a:p>
        </p:txBody>
      </p:sp>
      <p:pic>
        <p:nvPicPr>
          <p:cNvPr id="80902"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תרשים 4"/>
          <p:cNvPicPr>
            <a:picLocks noChangeArrowheads="1"/>
          </p:cNvPicPr>
          <p:nvPr/>
        </p:nvPicPr>
        <p:blipFill>
          <a:blip r:embed="rId4" cstate="print"/>
          <a:srcRect/>
          <a:stretch>
            <a:fillRect/>
          </a:stretch>
        </p:blipFill>
        <p:spPr bwMode="auto">
          <a:xfrm>
            <a:off x="1176338" y="1878013"/>
            <a:ext cx="10180637" cy="4979987"/>
          </a:xfrm>
          <a:prstGeom prst="rect">
            <a:avLst/>
          </a:prstGeom>
          <a:noFill/>
        </p:spPr>
      </p:pic>
      <p:pic>
        <p:nvPicPr>
          <p:cNvPr id="82947" name="תמונה 6" descr="C:\Users\אפרת\Desktop\לוגו.jpg"/>
          <p:cNvPicPr>
            <a:picLocks noChangeAspect="1" noChangeArrowheads="1"/>
          </p:cNvPicPr>
          <p:nvPr/>
        </p:nvPicPr>
        <p:blipFill>
          <a:blip r:embed="rId5" cstate="print"/>
          <a:srcRect/>
          <a:stretch>
            <a:fillRect/>
          </a:stretch>
        </p:blipFill>
        <p:spPr bwMode="auto">
          <a:xfrm>
            <a:off x="5292725" y="6175375"/>
            <a:ext cx="1606550" cy="682625"/>
          </a:xfrm>
          <a:prstGeom prst="rect">
            <a:avLst/>
          </a:prstGeom>
          <a:noFill/>
          <a:ln w="9525">
            <a:noFill/>
            <a:miter lim="800000"/>
            <a:headEnd/>
            <a:tailEnd/>
          </a:ln>
        </p:spPr>
      </p:pic>
      <p:sp>
        <p:nvSpPr>
          <p:cNvPr id="82948"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תפיסת החשיבות</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rgbClr val="ECA338"/>
                </a:solidFill>
                <a:latin typeface="BlenderConsensed" pitchFamily="50" charset="-79"/>
                <a:ea typeface="+mj-ea"/>
                <a:cs typeface="BlenderConsensed" pitchFamily="50" charset="-79"/>
              </a:rPr>
              <a:t>תלמידים</a:t>
            </a: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p:txBody>
      </p:sp>
      <p:pic>
        <p:nvPicPr>
          <p:cNvPr id="82950" name="Picture 1" descr="http://static.wixstatic.com/media/75dca7_e932326a18a53923d39e93a61754d092.jpg_srz_p_205_170_75_22_0.50_1.20_0.00_jpg_srz"/>
          <p:cNvPicPr>
            <a:picLocks noChangeAspect="1" noChangeArrowheads="1"/>
          </p:cNvPicPr>
          <p:nvPr/>
        </p:nvPicPr>
        <p:blipFill>
          <a:blip r:embed="rId6" cstate="print"/>
          <a:srcRect/>
          <a:stretch>
            <a:fillRect/>
          </a:stretch>
        </p:blipFill>
        <p:spPr bwMode="auto">
          <a:xfrm>
            <a:off x="838200" y="365125"/>
            <a:ext cx="1412875" cy="1325563"/>
          </a:xfrm>
          <a:prstGeom prst="rect">
            <a:avLst/>
          </a:prstGeom>
          <a:noFill/>
          <a:ln w="9525">
            <a:noFill/>
            <a:miter lim="800000"/>
            <a:headEnd/>
            <a:tailEnd/>
          </a:ln>
        </p:spPr>
      </p:pic>
      <p:graphicFrame>
        <p:nvGraphicFramePr>
          <p:cNvPr id="82951" name="תרשים 7"/>
          <p:cNvGraphicFramePr>
            <a:graphicFrameLocks/>
          </p:cNvGraphicFramePr>
          <p:nvPr/>
        </p:nvGraphicFramePr>
        <p:xfrm>
          <a:off x="630238" y="912813"/>
          <a:ext cx="7018337" cy="5446712"/>
        </p:xfrm>
        <a:graphic>
          <a:graphicData uri="http://schemas.openxmlformats.org/presentationml/2006/ole">
            <p:oleObj spid="_x0000_s82951" name="Chart" r:id="rId7" imgW="7023201" imgH="5456393" progId="">
              <p:embed/>
            </p:oleObj>
          </a:graphicData>
        </a:graphic>
      </p:graphicFrame>
      <p:sp>
        <p:nvSpPr>
          <p:cNvPr id="4" name="מלבן 3"/>
          <p:cNvSpPr/>
          <p:nvPr/>
        </p:nvSpPr>
        <p:spPr>
          <a:xfrm>
            <a:off x="7764463" y="1825625"/>
            <a:ext cx="1644650" cy="3046413"/>
          </a:xfrm>
          <a:prstGeom prst="rect">
            <a:avLst/>
          </a:prstGeom>
        </p:spPr>
        <p:txBody>
          <a:bodyPr>
            <a:spAutoFit/>
          </a:bodyPr>
          <a:lstStyle/>
          <a:p>
            <a:pPr algn="r" rtl="1" eaLnBrk="1" fontAlgn="auto" hangingPunct="1">
              <a:spcBef>
                <a:spcPts val="0"/>
              </a:spcBef>
              <a:spcAft>
                <a:spcPts val="0"/>
              </a:spcAft>
              <a:defRPr/>
            </a:pPr>
            <a:r>
              <a:rPr lang="he-IL" sz="3200" dirty="0">
                <a:solidFill>
                  <a:schemeClr val="tx1">
                    <a:lumMod val="65000"/>
                    <a:lumOff val="35000"/>
                  </a:schemeClr>
                </a:solidFill>
                <a:latin typeface="BlenderConsensed" pitchFamily="50" charset="-79"/>
                <a:ea typeface="+mj-ea"/>
                <a:cs typeface="BlenderConsensed" pitchFamily="50" charset="-79"/>
              </a:rPr>
              <a:t>באיזו מידה היית ממליץ לחבר שעולה השנה לכיתה ז' לקחת חלק בתכנית?</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תרשים 4"/>
          <p:cNvPicPr>
            <a:picLocks noChangeArrowheads="1"/>
          </p:cNvPicPr>
          <p:nvPr/>
        </p:nvPicPr>
        <p:blipFill>
          <a:blip r:embed="rId3" cstate="print"/>
          <a:srcRect/>
          <a:stretch>
            <a:fillRect/>
          </a:stretch>
        </p:blipFill>
        <p:spPr bwMode="auto">
          <a:xfrm>
            <a:off x="1176338" y="2212975"/>
            <a:ext cx="10180637" cy="4979988"/>
          </a:xfrm>
          <a:prstGeom prst="rect">
            <a:avLst/>
          </a:prstGeom>
          <a:noFill/>
        </p:spPr>
      </p:pic>
      <p:pic>
        <p:nvPicPr>
          <p:cNvPr id="84995"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84996"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תפיסת החשיבות</a:t>
            </a:r>
          </a:p>
        </p:txBody>
      </p:sp>
      <p:sp>
        <p:nvSpPr>
          <p:cNvPr id="3" name="מציין מיקום תוכן 2"/>
          <p:cNvSpPr>
            <a:spLocks noGrp="1"/>
          </p:cNvSpPr>
          <p:nvPr>
            <p:ph idx="1"/>
          </p:nvPr>
        </p:nvSpPr>
        <p:spPr/>
        <p:txBody>
          <a:bodyPr rtlCol="1">
            <a:normAutofit fontScale="92500" lnSpcReduction="10000"/>
          </a:bodyPr>
          <a:lstStyle/>
          <a:p>
            <a:pPr marL="0" indent="0" eaLnBrk="1" fontAlgn="auto" hangingPunct="1">
              <a:spcAft>
                <a:spcPts val="0"/>
              </a:spcAft>
              <a:buFont typeface="Arial" panose="020B0604020202020204" pitchFamily="34" charset="0"/>
              <a:buNone/>
              <a:defRPr/>
            </a:pPr>
            <a:r>
              <a:rPr lang="he-IL" sz="4000" dirty="0" smtClean="0">
                <a:solidFill>
                  <a:srgbClr val="ECA338"/>
                </a:solidFill>
                <a:latin typeface="BlenderConsensed" pitchFamily="50" charset="-79"/>
                <a:ea typeface="+mj-ea"/>
                <a:cs typeface="BlenderConsensed" pitchFamily="50" charset="-79"/>
              </a:rPr>
              <a:t>הורים</a:t>
            </a:r>
          </a:p>
          <a:p>
            <a:pPr marL="0" indent="0" eaLnBrk="1" fontAlgn="auto" hangingPunct="1">
              <a:spcAft>
                <a:spcPts val="0"/>
              </a:spcAft>
              <a:buFont typeface="Arial" panose="020B0604020202020204" pitchFamily="34" charset="0"/>
              <a:buNone/>
              <a:defRPr/>
            </a:pPr>
            <a:r>
              <a:rPr lang="he-IL" sz="4000" dirty="0">
                <a:solidFill>
                  <a:schemeClr val="tx1">
                    <a:lumMod val="65000"/>
                    <a:lumOff val="35000"/>
                  </a:schemeClr>
                </a:solidFill>
                <a:latin typeface="BlenderConsensed" pitchFamily="50" charset="-79"/>
                <a:ea typeface="+mj-ea"/>
                <a:cs typeface="BlenderConsensed" pitchFamily="50" charset="-79"/>
              </a:rPr>
              <a:t>התרשמות חיובית מהתכנית:</a:t>
            </a:r>
          </a:p>
          <a:p>
            <a:pPr lvl="1"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"פרויקט חשוב מאוד שכדאי </a:t>
            </a:r>
            <a:r>
              <a:rPr lang="he-IL" sz="3200" dirty="0" err="1" smtClean="0">
                <a:solidFill>
                  <a:schemeClr val="tx1">
                    <a:lumMod val="65000"/>
                    <a:lumOff val="35000"/>
                  </a:schemeClr>
                </a:solidFill>
                <a:latin typeface="BlenderConsensed" pitchFamily="50" charset="-79"/>
                <a:ea typeface="+mj-ea"/>
                <a:cs typeface="BlenderConsensed" pitchFamily="50" charset="-79"/>
              </a:rPr>
              <a:t>להטמיעו</a:t>
            </a:r>
            <a:r>
              <a:rPr lang="he-IL" sz="3200" dirty="0" smtClean="0">
                <a:solidFill>
                  <a:schemeClr val="tx1">
                    <a:lumMod val="65000"/>
                    <a:lumOff val="35000"/>
                  </a:schemeClr>
                </a:solidFill>
                <a:latin typeface="BlenderConsensed" pitchFamily="50" charset="-79"/>
                <a:ea typeface="+mj-ea"/>
                <a:cs typeface="BlenderConsensed" pitchFamily="50" charset="-79"/>
              </a:rPr>
              <a:t> בבתי ספר אחרים"</a:t>
            </a:r>
          </a:p>
          <a:p>
            <a:pPr lvl="1"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"התכנית מצוינת"</a:t>
            </a:r>
          </a:p>
          <a:p>
            <a:pPr lvl="1"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"אני שמחה מאוד שמלמדים בבית הספר את עשרת הדברות"</a:t>
            </a:r>
          </a:p>
          <a:p>
            <a:pPr lvl="1"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"התכנית מצוינת ונותנת ערכים"</a:t>
            </a:r>
          </a:p>
          <a:p>
            <a:pPr lvl="1"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"יישר כוח, המשיכו כך"</a:t>
            </a:r>
          </a:p>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 </a:t>
            </a:r>
            <a:r>
              <a:rPr lang="he-IL" sz="4000" dirty="0">
                <a:solidFill>
                  <a:schemeClr val="tx1">
                    <a:lumMod val="65000"/>
                    <a:lumOff val="35000"/>
                  </a:schemeClr>
                </a:solidFill>
                <a:latin typeface="BlenderConsensed" pitchFamily="50" charset="-79"/>
                <a:ea typeface="+mj-ea"/>
                <a:cs typeface="BlenderConsensed" pitchFamily="50" charset="-79"/>
              </a:rPr>
              <a:t>מספר מקרים </a:t>
            </a:r>
            <a:r>
              <a:rPr lang="he-IL" sz="4000" dirty="0" smtClean="0">
                <a:solidFill>
                  <a:schemeClr val="tx1">
                    <a:lumMod val="65000"/>
                    <a:lumOff val="35000"/>
                  </a:schemeClr>
                </a:solidFill>
                <a:latin typeface="BlenderConsensed" pitchFamily="50" charset="-79"/>
                <a:ea typeface="+mj-ea"/>
                <a:cs typeface="BlenderConsensed" pitchFamily="50" charset="-79"/>
              </a:rPr>
              <a:t>נקודתיים </a:t>
            </a:r>
            <a:r>
              <a:rPr lang="he-IL" sz="4000" dirty="0">
                <a:solidFill>
                  <a:schemeClr val="tx1">
                    <a:lumMod val="65000"/>
                    <a:lumOff val="35000"/>
                  </a:schemeClr>
                </a:solidFill>
                <a:latin typeface="BlenderConsensed" pitchFamily="50" charset="-79"/>
                <a:ea typeface="+mj-ea"/>
                <a:cs typeface="BlenderConsensed" pitchFamily="50" charset="-79"/>
              </a:rPr>
              <a:t>של התנגדות הורים לתכנית מחשש להחזרה בתשובה.</a:t>
            </a:r>
          </a:p>
          <a:p>
            <a:pPr marL="0" indent="0" eaLnBrk="1" fontAlgn="auto" hangingPunct="1">
              <a:spcAft>
                <a:spcPts val="0"/>
              </a:spcAft>
              <a:buFont typeface="Arial" panose="020B0604020202020204" pitchFamily="34" charset="0"/>
              <a:buNone/>
              <a:defRPr/>
            </a:pPr>
            <a:endParaRPr lang="he-IL" sz="3200" dirty="0" smtClean="0">
              <a:solidFill>
                <a:schemeClr val="tx1">
                  <a:lumMod val="65000"/>
                  <a:lumOff val="35000"/>
                </a:schemeClr>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endParaRPr lang="he-IL" sz="3200" dirty="0" smtClean="0">
              <a:solidFill>
                <a:schemeClr val="tx1">
                  <a:lumMod val="65000"/>
                  <a:lumOff val="35000"/>
                </a:schemeClr>
              </a:solidFill>
              <a:latin typeface="BlenderConsensed" pitchFamily="50" charset="-79"/>
              <a:ea typeface="+mj-ea"/>
              <a:cs typeface="BlenderConsensed" pitchFamily="50" charset="-79"/>
            </a:endParaRP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p:txBody>
      </p:sp>
      <p:pic>
        <p:nvPicPr>
          <p:cNvPr id="84998"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תרשים 4"/>
          <p:cNvPicPr>
            <a:picLocks noChangeArrowheads="1"/>
          </p:cNvPicPr>
          <p:nvPr/>
        </p:nvPicPr>
        <p:blipFill>
          <a:blip r:embed="rId3" cstate="print"/>
          <a:srcRect/>
          <a:stretch>
            <a:fillRect/>
          </a:stretch>
        </p:blipFill>
        <p:spPr bwMode="auto">
          <a:xfrm>
            <a:off x="1176338" y="2212975"/>
            <a:ext cx="10180637" cy="4979988"/>
          </a:xfrm>
          <a:prstGeom prst="rect">
            <a:avLst/>
          </a:prstGeom>
          <a:noFill/>
        </p:spPr>
      </p:pic>
      <p:pic>
        <p:nvPicPr>
          <p:cNvPr id="87043"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87044"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תפיסת החשיבות</a:t>
            </a:r>
          </a:p>
        </p:txBody>
      </p:sp>
      <p:sp>
        <p:nvSpPr>
          <p:cNvPr id="3" name="מציין מיקום תוכן 2"/>
          <p:cNvSpPr>
            <a:spLocks noGrp="1"/>
          </p:cNvSpPr>
          <p:nvPr>
            <p:ph idx="1"/>
          </p:nvPr>
        </p:nvSpPr>
        <p:spPr/>
        <p:txBody>
          <a:bodyPr rtlCol="1">
            <a:normAutofit lnSpcReduction="10000"/>
          </a:bodyPr>
          <a:lstStyle/>
          <a:p>
            <a:pPr marL="0" indent="0" eaLnBrk="1" fontAlgn="auto" hangingPunct="1">
              <a:spcAft>
                <a:spcPts val="0"/>
              </a:spcAft>
              <a:buFont typeface="Arial" panose="020B0604020202020204" pitchFamily="34" charset="0"/>
              <a:buNone/>
              <a:defRPr/>
            </a:pPr>
            <a:r>
              <a:rPr lang="he-IL" sz="4000" dirty="0" smtClean="0">
                <a:solidFill>
                  <a:srgbClr val="ECA338"/>
                </a:solidFill>
                <a:latin typeface="BlenderConsensed" pitchFamily="50" charset="-79"/>
                <a:ea typeface="+mj-ea"/>
                <a:cs typeface="BlenderConsensed" pitchFamily="50" charset="-79"/>
              </a:rPr>
              <a:t>סגל בית הספר</a:t>
            </a:r>
          </a:p>
          <a:p>
            <a:pPr eaLnBrk="1" fontAlgn="auto" hangingPunct="1">
              <a:spcAft>
                <a:spcPts val="0"/>
              </a:spcAft>
              <a:buFont typeface="Wingdings" panose="05000000000000000000" pitchFamily="2" charset="2"/>
              <a:buChar char="§"/>
              <a:defRPr/>
            </a:pPr>
            <a:r>
              <a:rPr lang="he-IL" sz="3600" dirty="0">
                <a:solidFill>
                  <a:schemeClr val="tx1">
                    <a:lumMod val="65000"/>
                    <a:lumOff val="35000"/>
                  </a:schemeClr>
                </a:solidFill>
                <a:latin typeface="BlenderConsensed" pitchFamily="50" charset="-79"/>
                <a:ea typeface="+mj-ea"/>
                <a:cs typeface="BlenderConsensed" pitchFamily="50" charset="-79"/>
              </a:rPr>
              <a:t>"התכנית אצלנו עברה בהצלחה מרובה. עד כמה שהבנתי אנחנו ממשיכים בשנה הבאה גם בכיתה ז' עם התכנית. תגובות נלהבות, היה שיתוף פעולה, הילדים למדו לשוחח על דיבר זה או אחר, לתת דוגמאות מהעולם שלהם, מהסביבה שלהם. בפי כל המחנכים היו רק שבחים" </a:t>
            </a:r>
            <a:r>
              <a:rPr lang="he-IL" sz="3600" dirty="0">
                <a:solidFill>
                  <a:srgbClr val="ECA338"/>
                </a:solidFill>
                <a:latin typeface="BlenderConsensed" pitchFamily="50" charset="-79"/>
                <a:ea typeface="+mj-ea"/>
                <a:cs typeface="BlenderConsensed" pitchFamily="50" charset="-79"/>
              </a:rPr>
              <a:t>(מורה</a:t>
            </a:r>
            <a:r>
              <a:rPr lang="he-IL" sz="3600" dirty="0" smtClean="0">
                <a:solidFill>
                  <a:srgbClr val="ECA338"/>
                </a:solidFill>
                <a:latin typeface="BlenderConsensed" pitchFamily="50" charset="-79"/>
                <a:ea typeface="+mj-ea"/>
                <a:cs typeface="BlenderConsensed" pitchFamily="50" charset="-79"/>
              </a:rPr>
              <a:t>)</a:t>
            </a:r>
          </a:p>
          <a:p>
            <a:pPr eaLnBrk="1" fontAlgn="auto" hangingPunct="1">
              <a:spcAft>
                <a:spcPts val="0"/>
              </a:spcAft>
              <a:buFont typeface="Wingdings" panose="05000000000000000000" pitchFamily="2" charset="2"/>
              <a:buChar char="§"/>
              <a:defRPr/>
            </a:pPr>
            <a:r>
              <a:rPr lang="he-IL" sz="3600" dirty="0">
                <a:solidFill>
                  <a:schemeClr val="tx1">
                    <a:lumMod val="65000"/>
                    <a:lumOff val="35000"/>
                  </a:schemeClr>
                </a:solidFill>
                <a:latin typeface="BlenderConsensed" pitchFamily="50" charset="-79"/>
                <a:ea typeface="+mj-ea"/>
                <a:cs typeface="BlenderConsensed" pitchFamily="50" charset="-79"/>
              </a:rPr>
              <a:t>משרד החינוך צריך להכניס בצורה מסודרת את התכנית דרך שיעורי תרבות ישראל לבתי הספר כדי שזה היה משהו מאד מובנה ומסודר" </a:t>
            </a:r>
            <a:r>
              <a:rPr lang="he-IL" sz="3600" dirty="0">
                <a:solidFill>
                  <a:srgbClr val="ECA338"/>
                </a:solidFill>
                <a:latin typeface="BlenderConsensed" pitchFamily="50" charset="-79"/>
                <a:ea typeface="+mj-ea"/>
                <a:cs typeface="BlenderConsensed" pitchFamily="50" charset="-79"/>
              </a:rPr>
              <a:t>(מנהלת)</a:t>
            </a: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p:txBody>
      </p:sp>
      <p:pic>
        <p:nvPicPr>
          <p:cNvPr id="87046"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234"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95235"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נימוקים לחשיבותה</a:t>
            </a:r>
          </a:p>
        </p:txBody>
      </p:sp>
      <p:sp>
        <p:nvSpPr>
          <p:cNvPr id="3" name="מציין מיקום תוכן 2"/>
          <p:cNvSpPr>
            <a:spLocks noGrp="1"/>
          </p:cNvSpPr>
          <p:nvPr>
            <p:ph idx="1"/>
          </p:nvPr>
        </p:nvSpPr>
        <p:spPr/>
        <p:txBody>
          <a:bodyPr rtlCol="1">
            <a:normAutofit/>
          </a:bodyPr>
          <a:lstStyle/>
          <a:p>
            <a:pPr eaLnBrk="1" fontAlgn="auto" hangingPunct="1">
              <a:spcAft>
                <a:spcPts val="0"/>
              </a:spcAft>
              <a:buFont typeface="Wingdings" panose="05000000000000000000" pitchFamily="2" charset="2"/>
              <a:buChar char="§"/>
              <a:defRPr/>
            </a:pPr>
            <a:r>
              <a:rPr lang="he-IL" sz="3600" dirty="0" smtClean="0">
                <a:solidFill>
                  <a:schemeClr val="tx1">
                    <a:lumMod val="65000"/>
                    <a:lumOff val="35000"/>
                  </a:schemeClr>
                </a:solidFill>
                <a:latin typeface="BlenderConsensed" pitchFamily="50" charset="-79"/>
                <a:ea typeface="+mj-ea"/>
                <a:cs typeface="BlenderConsensed" pitchFamily="50" charset="-79"/>
              </a:rPr>
              <a:t> תכנית </a:t>
            </a:r>
            <a:r>
              <a:rPr lang="he-IL" sz="3600" dirty="0">
                <a:solidFill>
                  <a:schemeClr val="tx1">
                    <a:lumMod val="65000"/>
                    <a:lumOff val="35000"/>
                  </a:schemeClr>
                </a:solidFill>
                <a:latin typeface="BlenderConsensed" pitchFamily="50" charset="-79"/>
                <a:ea typeface="+mj-ea"/>
                <a:cs typeface="BlenderConsensed" pitchFamily="50" charset="-79"/>
              </a:rPr>
              <a:t>ערכית המנחילה ערכים </a:t>
            </a:r>
            <a:r>
              <a:rPr lang="he-IL" sz="3600" dirty="0" smtClean="0">
                <a:solidFill>
                  <a:schemeClr val="tx1">
                    <a:lumMod val="65000"/>
                    <a:lumOff val="35000"/>
                  </a:schemeClr>
                </a:solidFill>
                <a:latin typeface="BlenderConsensed" pitchFamily="50" charset="-79"/>
                <a:ea typeface="+mj-ea"/>
                <a:cs typeface="BlenderConsensed" pitchFamily="50" charset="-79"/>
              </a:rPr>
              <a:t>אוניברסאליים</a:t>
            </a:r>
          </a:p>
          <a:p>
            <a:pPr lvl="1" eaLnBrk="1" fontAlgn="auto" hangingPunct="1">
              <a:spcAft>
                <a:spcPts val="0"/>
              </a:spcAft>
              <a:buFont typeface="Wingdings" panose="05000000000000000000" pitchFamily="2" charset="2"/>
              <a:buChar char="§"/>
              <a:defRPr/>
            </a:pPr>
            <a:r>
              <a:rPr lang="he-IL" sz="3200" dirty="0">
                <a:solidFill>
                  <a:schemeClr val="tx1">
                    <a:lumMod val="65000"/>
                    <a:lumOff val="35000"/>
                  </a:schemeClr>
                </a:solidFill>
                <a:latin typeface="BlenderConsensed" pitchFamily="50" charset="-79"/>
                <a:ea typeface="+mj-ea"/>
                <a:cs typeface="BlenderConsensed" pitchFamily="50" charset="-79"/>
              </a:rPr>
              <a:t>"תכנית ערכית... כל תכנית ערכית מבחינתי היא מבורכת... לתת את האספקט הערכי להראות שעשרת הדיברות הם בעצם משהו </a:t>
            </a:r>
            <a:r>
              <a:rPr lang="he-IL" sz="3200" dirty="0">
                <a:solidFill>
                  <a:srgbClr val="ECA338"/>
                </a:solidFill>
                <a:latin typeface="BlenderConsensed" pitchFamily="50" charset="-79"/>
                <a:ea typeface="+mj-ea"/>
                <a:cs typeface="BlenderConsensed" pitchFamily="50" charset="-79"/>
              </a:rPr>
              <a:t>אוניברסלי </a:t>
            </a:r>
            <a:r>
              <a:rPr lang="he-IL" sz="3200" dirty="0">
                <a:solidFill>
                  <a:schemeClr val="tx1">
                    <a:lumMod val="65000"/>
                    <a:lumOff val="35000"/>
                  </a:schemeClr>
                </a:solidFill>
                <a:latin typeface="BlenderConsensed" pitchFamily="50" charset="-79"/>
                <a:ea typeface="+mj-ea"/>
                <a:cs typeface="BlenderConsensed" pitchFamily="50" charset="-79"/>
              </a:rPr>
              <a:t>ולא בהכרח פר </a:t>
            </a:r>
            <a:r>
              <a:rPr lang="he-IL" sz="3200" dirty="0" smtClean="0">
                <a:solidFill>
                  <a:schemeClr val="tx1">
                    <a:lumMod val="65000"/>
                    <a:lumOff val="35000"/>
                  </a:schemeClr>
                </a:solidFill>
                <a:latin typeface="BlenderConsensed" pitchFamily="50" charset="-79"/>
                <a:ea typeface="+mj-ea"/>
                <a:cs typeface="BlenderConsensed" pitchFamily="50" charset="-79"/>
              </a:rPr>
              <a:t>דת" </a:t>
            </a:r>
            <a:r>
              <a:rPr lang="he-IL" sz="3200" dirty="0">
                <a:solidFill>
                  <a:srgbClr val="ECA338"/>
                </a:solidFill>
                <a:latin typeface="BlenderConsensed" pitchFamily="50" charset="-79"/>
                <a:ea typeface="+mj-ea"/>
                <a:cs typeface="BlenderConsensed" pitchFamily="50" charset="-79"/>
              </a:rPr>
              <a:t>(מורה</a:t>
            </a:r>
            <a:r>
              <a:rPr lang="he-IL" sz="3200" dirty="0" smtClean="0">
                <a:solidFill>
                  <a:srgbClr val="ECA338"/>
                </a:solidFill>
                <a:latin typeface="BlenderConsensed" pitchFamily="50" charset="-79"/>
                <a:ea typeface="+mj-ea"/>
                <a:cs typeface="BlenderConsensed" pitchFamily="50" charset="-79"/>
              </a:rPr>
              <a:t>)</a:t>
            </a:r>
          </a:p>
          <a:p>
            <a:pPr lvl="1" eaLnBrk="1" fontAlgn="auto" hangingPunct="1">
              <a:spcAft>
                <a:spcPts val="0"/>
              </a:spcAft>
              <a:buFont typeface="Wingdings" panose="05000000000000000000" pitchFamily="2" charset="2"/>
              <a:buChar char="§"/>
              <a:defRPr/>
            </a:pPr>
            <a:endParaRPr lang="he-IL" sz="3200" dirty="0">
              <a:solidFill>
                <a:srgbClr val="ECA338"/>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r>
              <a:rPr lang="he-IL" sz="3600" dirty="0" smtClean="0">
                <a:solidFill>
                  <a:schemeClr val="tx1">
                    <a:lumMod val="65000"/>
                    <a:lumOff val="35000"/>
                  </a:schemeClr>
                </a:solidFill>
                <a:latin typeface="BlenderConsensed" pitchFamily="50" charset="-79"/>
                <a:ea typeface="+mj-ea"/>
                <a:cs typeface="BlenderConsensed" pitchFamily="50" charset="-79"/>
              </a:rPr>
              <a:t>תכנית </a:t>
            </a:r>
            <a:r>
              <a:rPr lang="he-IL" sz="3600" dirty="0">
                <a:solidFill>
                  <a:schemeClr val="tx1">
                    <a:lumMod val="65000"/>
                    <a:lumOff val="35000"/>
                  </a:schemeClr>
                </a:solidFill>
                <a:latin typeface="BlenderConsensed" pitchFamily="50" charset="-79"/>
                <a:ea typeface="+mj-ea"/>
                <a:cs typeface="BlenderConsensed" pitchFamily="50" charset="-79"/>
              </a:rPr>
              <a:t>ערכית – </a:t>
            </a:r>
            <a:r>
              <a:rPr lang="he-IL" sz="3600" dirty="0" smtClean="0">
                <a:solidFill>
                  <a:schemeClr val="tx1">
                    <a:lumMod val="65000"/>
                    <a:lumOff val="35000"/>
                  </a:schemeClr>
                </a:solidFill>
                <a:latin typeface="BlenderConsensed" pitchFamily="50" charset="-79"/>
                <a:ea typeface="+mj-ea"/>
                <a:cs typeface="BlenderConsensed" pitchFamily="50" charset="-79"/>
              </a:rPr>
              <a:t>יהודית</a:t>
            </a:r>
          </a:p>
          <a:p>
            <a:pPr lvl="1"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 </a:t>
            </a:r>
            <a:r>
              <a:rPr lang="he-IL" sz="3200" dirty="0">
                <a:solidFill>
                  <a:schemeClr val="tx1">
                    <a:lumMod val="65000"/>
                    <a:lumOff val="35000"/>
                  </a:schemeClr>
                </a:solidFill>
                <a:latin typeface="BlenderConsensed" pitchFamily="50" charset="-79"/>
                <a:ea typeface="+mj-ea"/>
                <a:cs typeface="BlenderConsensed" pitchFamily="50" charset="-79"/>
              </a:rPr>
              <a:t>" חשוב ביותר לחזק בימינו את הקשר שלנו לעשרת הדיברות, לציונות, לזהות </a:t>
            </a:r>
            <a:r>
              <a:rPr lang="he-IL" sz="3200" dirty="0">
                <a:solidFill>
                  <a:srgbClr val="ECA338"/>
                </a:solidFill>
                <a:latin typeface="BlenderConsensed" pitchFamily="50" charset="-79"/>
                <a:ea typeface="+mj-ea"/>
                <a:cs typeface="BlenderConsensed" pitchFamily="50" charset="-79"/>
              </a:rPr>
              <a:t>היהודית</a:t>
            </a:r>
            <a:r>
              <a:rPr lang="he-IL" sz="3200" dirty="0" smtClean="0">
                <a:solidFill>
                  <a:schemeClr val="tx1">
                    <a:lumMod val="65000"/>
                    <a:lumOff val="35000"/>
                  </a:schemeClr>
                </a:solidFill>
                <a:latin typeface="BlenderConsensed" pitchFamily="50" charset="-79"/>
                <a:ea typeface="+mj-ea"/>
                <a:cs typeface="BlenderConsensed" pitchFamily="50" charset="-79"/>
              </a:rPr>
              <a:t>" </a:t>
            </a:r>
            <a:r>
              <a:rPr lang="he-IL" sz="3200" dirty="0" smtClean="0">
                <a:solidFill>
                  <a:srgbClr val="ECA338"/>
                </a:solidFill>
                <a:latin typeface="BlenderConsensed" pitchFamily="50" charset="-79"/>
                <a:ea typeface="+mj-ea"/>
                <a:cs typeface="BlenderConsensed" pitchFamily="50" charset="-79"/>
              </a:rPr>
              <a:t>(הורה)</a:t>
            </a:r>
          </a:p>
        </p:txBody>
      </p:sp>
      <p:pic>
        <p:nvPicPr>
          <p:cNvPr id="95237"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282"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97283"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תפיסת מטרותיה</a:t>
            </a:r>
          </a:p>
        </p:txBody>
      </p:sp>
      <p:sp>
        <p:nvSpPr>
          <p:cNvPr id="3" name="מציין מיקום תוכן 2"/>
          <p:cNvSpPr>
            <a:spLocks noGrp="1"/>
          </p:cNvSpPr>
          <p:nvPr>
            <p:ph idx="1"/>
          </p:nvPr>
        </p:nvSpPr>
        <p:spPr/>
        <p:txBody>
          <a:bodyPr rtlCol="1">
            <a:normAutofit fontScale="92500" lnSpcReduction="20000"/>
          </a:bodyPr>
          <a:lstStyle/>
          <a:p>
            <a:pPr algn="just" eaLnBrk="1" fontAlgn="auto" hangingPunct="1">
              <a:spcAft>
                <a:spcPts val="0"/>
              </a:spcAft>
              <a:buFont typeface="Arial" panose="020B0604020202020204" pitchFamily="34" charset="0"/>
              <a:buChar char="•"/>
              <a:defRPr/>
            </a:pPr>
            <a:r>
              <a:rPr lang="he-IL" sz="4000" dirty="0" smtClean="0">
                <a:solidFill>
                  <a:srgbClr val="ECA338"/>
                </a:solidFill>
                <a:latin typeface="BlenderConsensed" pitchFamily="50" charset="-79"/>
                <a:ea typeface="+mj-ea"/>
                <a:cs typeface="BlenderConsensed" pitchFamily="50" charset="-79"/>
              </a:rPr>
              <a:t>תלמידים - </a:t>
            </a:r>
            <a:r>
              <a:rPr lang="he-IL" sz="4000" dirty="0" smtClean="0">
                <a:solidFill>
                  <a:srgbClr val="595959"/>
                </a:solidFill>
                <a:latin typeface="BlenderConsensed" pitchFamily="50" charset="-79"/>
                <a:ea typeface="+mj-ea"/>
                <a:cs typeface="BlenderConsensed" pitchFamily="50" charset="-79"/>
              </a:rPr>
              <a:t>המטרות </a:t>
            </a:r>
            <a:r>
              <a:rPr lang="he-IL" sz="4000" dirty="0">
                <a:solidFill>
                  <a:srgbClr val="595959"/>
                </a:solidFill>
                <a:latin typeface="BlenderConsensed" pitchFamily="50" charset="-79"/>
                <a:ea typeface="+mj-ea"/>
                <a:cs typeface="BlenderConsensed" pitchFamily="50" charset="-79"/>
              </a:rPr>
              <a:t>של </a:t>
            </a:r>
            <a:r>
              <a:rPr lang="he-IL" sz="4000" dirty="0">
                <a:solidFill>
                  <a:srgbClr val="ECA338"/>
                </a:solidFill>
                <a:latin typeface="BlenderConsensed" pitchFamily="50" charset="-79"/>
                <a:ea typeface="+mj-ea"/>
                <a:cs typeface="BlenderConsensed" pitchFamily="50" charset="-79"/>
              </a:rPr>
              <a:t>העברת ערכי עשרת הדברות, הגברת המודעות </a:t>
            </a:r>
            <a:r>
              <a:rPr lang="he-IL" sz="4000" dirty="0">
                <a:solidFill>
                  <a:srgbClr val="595959"/>
                </a:solidFill>
                <a:latin typeface="BlenderConsensed" pitchFamily="50" charset="-79"/>
                <a:ea typeface="+mj-ea"/>
                <a:cs typeface="BlenderConsensed" pitchFamily="50" charset="-79"/>
              </a:rPr>
              <a:t>לעשרת הדברות </a:t>
            </a:r>
            <a:r>
              <a:rPr lang="he-IL" sz="4000" dirty="0">
                <a:solidFill>
                  <a:srgbClr val="ECA338"/>
                </a:solidFill>
                <a:latin typeface="BlenderConsensed" pitchFamily="50" charset="-79"/>
                <a:ea typeface="+mj-ea"/>
                <a:cs typeface="BlenderConsensed" pitchFamily="50" charset="-79"/>
              </a:rPr>
              <a:t>וחיזוק החיבור </a:t>
            </a:r>
            <a:r>
              <a:rPr lang="he-IL" sz="4000" dirty="0">
                <a:solidFill>
                  <a:srgbClr val="595959"/>
                </a:solidFill>
                <a:latin typeface="BlenderConsensed" pitchFamily="50" charset="-79"/>
                <a:ea typeface="+mj-ea"/>
                <a:cs typeface="BlenderConsensed" pitchFamily="50" charset="-79"/>
              </a:rPr>
              <a:t>של בני הנוער למורשת וליהדות הוערכו במידה הגבוהה </a:t>
            </a:r>
            <a:r>
              <a:rPr lang="he-IL" sz="4000" dirty="0" smtClean="0">
                <a:solidFill>
                  <a:srgbClr val="595959"/>
                </a:solidFill>
                <a:latin typeface="BlenderConsensed" pitchFamily="50" charset="-79"/>
                <a:ea typeface="+mj-ea"/>
                <a:cs typeface="BlenderConsensed" pitchFamily="50" charset="-79"/>
              </a:rPr>
              <a:t>ביותר</a:t>
            </a:r>
            <a:endParaRPr lang="he-IL" sz="4000" dirty="0">
              <a:solidFill>
                <a:srgbClr val="595959"/>
              </a:solidFill>
              <a:latin typeface="BlenderConsensed" pitchFamily="50" charset="-79"/>
              <a:ea typeface="+mj-ea"/>
              <a:cs typeface="BlenderConsensed" pitchFamily="50" charset="-79"/>
            </a:endParaRPr>
          </a:p>
          <a:p>
            <a:pPr algn="just" eaLnBrk="1" fontAlgn="auto" hangingPunct="1">
              <a:spcAft>
                <a:spcPts val="0"/>
              </a:spcAft>
              <a:buFont typeface="Arial" panose="020B0604020202020204" pitchFamily="34" charset="0"/>
              <a:buChar char="•"/>
              <a:defRPr/>
            </a:pPr>
            <a:r>
              <a:rPr lang="he-IL" sz="4000" dirty="0" smtClean="0">
                <a:solidFill>
                  <a:srgbClr val="ECA338"/>
                </a:solidFill>
                <a:latin typeface="BlenderConsensed" pitchFamily="50" charset="-79"/>
                <a:ea typeface="+mj-ea"/>
                <a:cs typeface="BlenderConsensed" pitchFamily="50" charset="-79"/>
              </a:rPr>
              <a:t>סגל בית הספר – </a:t>
            </a:r>
            <a:r>
              <a:rPr lang="he-IL" sz="4000" dirty="0" smtClean="0">
                <a:solidFill>
                  <a:srgbClr val="595959"/>
                </a:solidFill>
                <a:latin typeface="BlenderConsensed" pitchFamily="50" charset="-79"/>
                <a:ea typeface="+mj-ea"/>
                <a:cs typeface="BlenderConsensed" pitchFamily="50" charset="-79"/>
              </a:rPr>
              <a:t>המטרות הנתפסות הן: (1) </a:t>
            </a:r>
            <a:r>
              <a:rPr lang="he-IL" sz="4000" dirty="0" err="1" smtClean="0">
                <a:solidFill>
                  <a:srgbClr val="ECA338"/>
                </a:solidFill>
                <a:latin typeface="BlenderConsensed" pitchFamily="50" charset="-79"/>
                <a:ea typeface="+mj-ea"/>
                <a:cs typeface="BlenderConsensed" pitchFamily="50" charset="-79"/>
              </a:rPr>
              <a:t>הנגשת</a:t>
            </a:r>
            <a:r>
              <a:rPr lang="he-IL" sz="4000" dirty="0" smtClean="0">
                <a:solidFill>
                  <a:srgbClr val="ECA338"/>
                </a:solidFill>
                <a:latin typeface="BlenderConsensed" pitchFamily="50" charset="-79"/>
                <a:ea typeface="+mj-ea"/>
                <a:cs typeface="BlenderConsensed" pitchFamily="50" charset="-79"/>
              </a:rPr>
              <a:t> </a:t>
            </a:r>
            <a:r>
              <a:rPr lang="he-IL" sz="4000" dirty="0" smtClean="0">
                <a:solidFill>
                  <a:srgbClr val="595959"/>
                </a:solidFill>
                <a:latin typeface="BlenderConsensed" pitchFamily="50" charset="-79"/>
                <a:ea typeface="+mj-ea"/>
                <a:cs typeface="BlenderConsensed" pitchFamily="50" charset="-79"/>
              </a:rPr>
              <a:t>עשרת הדיברות לתלמידים (2) </a:t>
            </a:r>
            <a:r>
              <a:rPr lang="he-IL" sz="4000" dirty="0" smtClean="0">
                <a:solidFill>
                  <a:srgbClr val="ECA338"/>
                </a:solidFill>
                <a:latin typeface="BlenderConsensed" pitchFamily="50" charset="-79"/>
                <a:ea typeface="+mj-ea"/>
                <a:cs typeface="BlenderConsensed" pitchFamily="50" charset="-79"/>
              </a:rPr>
              <a:t>חיבור</a:t>
            </a:r>
            <a:r>
              <a:rPr lang="he-IL" sz="4000" dirty="0" smtClean="0">
                <a:solidFill>
                  <a:srgbClr val="595959"/>
                </a:solidFill>
                <a:latin typeface="BlenderConsensed" pitchFamily="50" charset="-79"/>
                <a:ea typeface="+mj-ea"/>
                <a:cs typeface="BlenderConsensed" pitchFamily="50" charset="-79"/>
              </a:rPr>
              <a:t> התלמידים </a:t>
            </a:r>
            <a:r>
              <a:rPr lang="he-IL" sz="4000" dirty="0" smtClean="0">
                <a:solidFill>
                  <a:srgbClr val="ECA338"/>
                </a:solidFill>
                <a:latin typeface="BlenderConsensed" pitchFamily="50" charset="-79"/>
                <a:ea typeface="+mj-ea"/>
                <a:cs typeface="BlenderConsensed" pitchFamily="50" charset="-79"/>
              </a:rPr>
              <a:t>למורשת ולערכי היהדות</a:t>
            </a:r>
          </a:p>
          <a:p>
            <a:pPr algn="just" eaLnBrk="1" fontAlgn="auto" hangingPunct="1">
              <a:spcAft>
                <a:spcPts val="0"/>
              </a:spcAft>
              <a:buFont typeface="Arial" panose="020B0604020202020204" pitchFamily="34" charset="0"/>
              <a:buChar char="•"/>
              <a:defRPr/>
            </a:pPr>
            <a:r>
              <a:rPr lang="he-IL" sz="4000" dirty="0" smtClean="0">
                <a:solidFill>
                  <a:srgbClr val="ECA338"/>
                </a:solidFill>
                <a:latin typeface="BlenderConsensed" pitchFamily="50" charset="-79"/>
                <a:ea typeface="+mj-ea"/>
                <a:cs typeface="BlenderConsensed" pitchFamily="50" charset="-79"/>
              </a:rPr>
              <a:t>מדריכים-</a:t>
            </a:r>
            <a:r>
              <a:rPr lang="he-IL" sz="4000" dirty="0" smtClean="0">
                <a:solidFill>
                  <a:srgbClr val="595959"/>
                </a:solidFill>
                <a:latin typeface="BlenderConsensed" pitchFamily="50" charset="-79"/>
                <a:ea typeface="+mj-ea"/>
                <a:cs typeface="BlenderConsensed" pitchFamily="50" charset="-79"/>
              </a:rPr>
              <a:t> לא </a:t>
            </a:r>
            <a:r>
              <a:rPr lang="he-IL" sz="4000" dirty="0">
                <a:solidFill>
                  <a:srgbClr val="595959"/>
                </a:solidFill>
                <a:latin typeface="BlenderConsensed" pitchFamily="50" charset="-79"/>
                <a:ea typeface="+mj-ea"/>
                <a:cs typeface="BlenderConsensed" pitchFamily="50" charset="-79"/>
              </a:rPr>
              <a:t>רק הנחלת ערכי עשרת הדיברות לתלמידים, </a:t>
            </a:r>
            <a:r>
              <a:rPr lang="he-IL" sz="4000" dirty="0" smtClean="0">
                <a:solidFill>
                  <a:srgbClr val="595959"/>
                </a:solidFill>
                <a:latin typeface="BlenderConsensed" pitchFamily="50" charset="-79"/>
                <a:ea typeface="+mj-ea"/>
                <a:cs typeface="BlenderConsensed" pitchFamily="50" charset="-79"/>
              </a:rPr>
              <a:t>אלא </a:t>
            </a:r>
            <a:r>
              <a:rPr lang="he-IL" sz="4000" dirty="0" smtClean="0">
                <a:solidFill>
                  <a:srgbClr val="ECA338"/>
                </a:solidFill>
                <a:latin typeface="BlenderConsensed" pitchFamily="50" charset="-79"/>
                <a:ea typeface="+mj-ea"/>
                <a:cs typeface="BlenderConsensed" pitchFamily="50" charset="-79"/>
              </a:rPr>
              <a:t>הפנמת הזהות </a:t>
            </a:r>
            <a:r>
              <a:rPr lang="he-IL" sz="4000" dirty="0">
                <a:solidFill>
                  <a:srgbClr val="ECA338"/>
                </a:solidFill>
                <a:latin typeface="BlenderConsensed" pitchFamily="50" charset="-79"/>
                <a:ea typeface="+mj-ea"/>
                <a:cs typeface="BlenderConsensed" pitchFamily="50" charset="-79"/>
              </a:rPr>
              <a:t>היהודית </a:t>
            </a:r>
            <a:r>
              <a:rPr lang="he-IL" sz="4000" dirty="0">
                <a:solidFill>
                  <a:srgbClr val="595959"/>
                </a:solidFill>
                <a:latin typeface="BlenderConsensed" pitchFamily="50" charset="-79"/>
                <a:ea typeface="+mj-ea"/>
                <a:cs typeface="BlenderConsensed" pitchFamily="50" charset="-79"/>
              </a:rPr>
              <a:t>שלהם, או </a:t>
            </a:r>
            <a:r>
              <a:rPr lang="he-IL" sz="4000" dirty="0">
                <a:solidFill>
                  <a:srgbClr val="ECA338"/>
                </a:solidFill>
                <a:latin typeface="BlenderConsensed" pitchFamily="50" charset="-79"/>
                <a:ea typeface="+mj-ea"/>
                <a:cs typeface="BlenderConsensed" pitchFamily="50" charset="-79"/>
              </a:rPr>
              <a:t>הרחקה מהדרדרות מוסרית </a:t>
            </a:r>
            <a:r>
              <a:rPr lang="he-IL" sz="4000" dirty="0">
                <a:solidFill>
                  <a:srgbClr val="595959"/>
                </a:solidFill>
                <a:latin typeface="BlenderConsensed" pitchFamily="50" charset="-79"/>
                <a:ea typeface="+mj-ea"/>
                <a:cs typeface="BlenderConsensed" pitchFamily="50" charset="-79"/>
              </a:rPr>
              <a:t>הקיימת בתרבות של היום.</a:t>
            </a:r>
          </a:p>
          <a:p>
            <a:pPr algn="just" eaLnBrk="1" fontAlgn="auto" hangingPunct="1">
              <a:spcAft>
                <a:spcPts val="0"/>
              </a:spcAft>
              <a:buFont typeface="Arial" panose="020B0604020202020204" pitchFamily="34" charset="0"/>
              <a:buChar char="•"/>
              <a:defRPr/>
            </a:pPr>
            <a:endParaRPr lang="he-IL" sz="4000" dirty="0" smtClean="0">
              <a:solidFill>
                <a:srgbClr val="595959"/>
              </a:solidFill>
              <a:latin typeface="BlenderConsensed" pitchFamily="50" charset="-79"/>
              <a:ea typeface="+mj-ea"/>
              <a:cs typeface="BlenderConsensed" pitchFamily="50" charset="-79"/>
            </a:endParaRPr>
          </a:p>
        </p:txBody>
      </p:sp>
      <p:pic>
        <p:nvPicPr>
          <p:cNvPr id="97285"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3315"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השפעת התכנית על התלמידים</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השפיעה על מרבית התלמידים לפחות ברמה אחת:</a:t>
            </a:r>
            <a:endParaRPr lang="he-IL" sz="4000" dirty="0">
              <a:solidFill>
                <a:schemeClr val="tx1">
                  <a:lumMod val="65000"/>
                  <a:lumOff val="35000"/>
                </a:schemeClr>
              </a:solidFill>
              <a:latin typeface="BlenderConsensed" pitchFamily="50" charset="-79"/>
              <a:ea typeface="+mj-ea"/>
              <a:cs typeface="BlenderConsensed" pitchFamily="50" charset="-79"/>
            </a:endParaRPr>
          </a:p>
        </p:txBody>
      </p:sp>
      <p:pic>
        <p:nvPicPr>
          <p:cNvPr id="13317" name="תמונה 4"/>
          <p:cNvPicPr>
            <a:picLocks noChangeAspect="1" noChangeArrowheads="1"/>
          </p:cNvPicPr>
          <p:nvPr/>
        </p:nvPicPr>
        <p:blipFill>
          <a:blip r:embed="rId5" cstate="print"/>
          <a:srcRect b="22134"/>
          <a:stretch>
            <a:fillRect/>
          </a:stretch>
        </p:blipFill>
        <p:spPr bwMode="auto">
          <a:xfrm>
            <a:off x="838200" y="2743200"/>
            <a:ext cx="10515600" cy="3200400"/>
          </a:xfrm>
          <a:prstGeom prst="rect">
            <a:avLst/>
          </a:prstGeom>
          <a:noFill/>
          <a:ln w="9525">
            <a:noFill/>
            <a:miter lim="800000"/>
            <a:headEnd/>
            <a:tailEnd/>
          </a:ln>
        </p:spPr>
      </p:pic>
      <p:pic>
        <p:nvPicPr>
          <p:cNvPr id="13318" name="Picture 1" descr="http://static.wixstatic.com/media/75dca7_e932326a18a53923d39e93a61754d092.jpg_srz_p_205_170_75_22_0.50_1.20_0.00_jpg_srz"/>
          <p:cNvPicPr>
            <a:picLocks noChangeAspect="1" noChangeArrowheads="1"/>
          </p:cNvPicPr>
          <p:nvPr/>
        </p:nvPicPr>
        <p:blipFill>
          <a:blip r:embed="rId6"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01378"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01379"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תפיסת מטרותיה</a:t>
            </a:r>
          </a:p>
        </p:txBody>
      </p:sp>
      <p:sp>
        <p:nvSpPr>
          <p:cNvPr id="3" name="מציין מיקום תוכן 2"/>
          <p:cNvSpPr>
            <a:spLocks noGrp="1"/>
          </p:cNvSpPr>
          <p:nvPr>
            <p:ph idx="1"/>
          </p:nvPr>
        </p:nvSpPr>
        <p:spPr/>
        <p:txBody>
          <a:bodyPr rtlCol="1">
            <a:normAutofit fontScale="92500"/>
          </a:bodyPr>
          <a:lstStyle/>
          <a:p>
            <a:pPr marL="0" indent="0" eaLnBrk="1" fontAlgn="auto" hangingPunct="1">
              <a:spcAft>
                <a:spcPts val="0"/>
              </a:spcAft>
              <a:buFont typeface="Arial" panose="020B0604020202020204" pitchFamily="34" charset="0"/>
              <a:buNone/>
              <a:defRPr/>
            </a:pPr>
            <a:r>
              <a:rPr lang="he-IL" sz="4000" dirty="0" smtClean="0">
                <a:solidFill>
                  <a:srgbClr val="ECA338"/>
                </a:solidFill>
                <a:latin typeface="BlenderConsensed" pitchFamily="50" charset="-79"/>
                <a:ea typeface="+mj-ea"/>
                <a:cs typeface="BlenderConsensed" pitchFamily="50" charset="-79"/>
              </a:rPr>
              <a:t>סגל בית הספר</a:t>
            </a:r>
          </a:p>
          <a:p>
            <a:pPr marL="0" indent="0" eaLnBrk="1" fontAlgn="auto" hangingPunct="1">
              <a:spcAft>
                <a:spcPts val="0"/>
              </a:spcAft>
              <a:buFont typeface="Arial" panose="020B0604020202020204" pitchFamily="34" charset="0"/>
              <a:buNone/>
              <a:defRPr/>
            </a:pPr>
            <a:r>
              <a:rPr lang="he-IL" sz="4000" dirty="0" err="1" smtClean="0">
                <a:solidFill>
                  <a:srgbClr val="595959"/>
                </a:solidFill>
                <a:latin typeface="BlenderConsensed" pitchFamily="50" charset="-79"/>
                <a:ea typeface="+mj-ea"/>
                <a:cs typeface="BlenderConsensed" pitchFamily="50" charset="-79"/>
              </a:rPr>
              <a:t>הנגשת</a:t>
            </a:r>
            <a:r>
              <a:rPr lang="he-IL" sz="4000" dirty="0" smtClean="0">
                <a:solidFill>
                  <a:srgbClr val="595959"/>
                </a:solidFill>
                <a:latin typeface="BlenderConsensed" pitchFamily="50" charset="-79"/>
                <a:ea typeface="+mj-ea"/>
                <a:cs typeface="BlenderConsensed" pitchFamily="50" charset="-79"/>
              </a:rPr>
              <a:t> עשרת הדיברות לתלמידים:</a:t>
            </a:r>
          </a:p>
          <a:p>
            <a:pPr lvl="1" eaLnBrk="1" fontAlgn="auto" hangingPunct="1">
              <a:spcAft>
                <a:spcPts val="0"/>
              </a:spcAft>
              <a:buFont typeface="Wingdings" panose="05000000000000000000" pitchFamily="2" charset="2"/>
              <a:buChar char="§"/>
              <a:defRPr/>
            </a:pPr>
            <a:r>
              <a:rPr lang="he-IL" sz="3600" dirty="0">
                <a:solidFill>
                  <a:srgbClr val="595959"/>
                </a:solidFill>
                <a:latin typeface="BlenderConsensed" pitchFamily="50" charset="-79"/>
                <a:ea typeface="+mj-ea"/>
                <a:cs typeface="BlenderConsensed" pitchFamily="50" charset="-79"/>
              </a:rPr>
              <a:t>"המטרה שלה כפי שאני הבנתי זה </a:t>
            </a:r>
            <a:r>
              <a:rPr lang="he-IL" sz="3600" dirty="0" err="1">
                <a:solidFill>
                  <a:srgbClr val="595959"/>
                </a:solidFill>
                <a:latin typeface="BlenderConsensed" pitchFamily="50" charset="-79"/>
                <a:ea typeface="+mj-ea"/>
                <a:cs typeface="BlenderConsensed" pitchFamily="50" charset="-79"/>
              </a:rPr>
              <a:t>להנגיש</a:t>
            </a:r>
            <a:r>
              <a:rPr lang="he-IL" sz="3600" dirty="0">
                <a:solidFill>
                  <a:srgbClr val="595959"/>
                </a:solidFill>
                <a:latin typeface="BlenderConsensed" pitchFamily="50" charset="-79"/>
                <a:ea typeface="+mj-ea"/>
                <a:cs typeface="BlenderConsensed" pitchFamily="50" charset="-79"/>
              </a:rPr>
              <a:t> את עשרת הדיברות לחיי היומיום של התלמידים. למצוא את הקשר בין עשרת הדיברות לבין התנהגות התלמידים" (מורה</a:t>
            </a:r>
            <a:r>
              <a:rPr lang="he-IL" sz="3600" dirty="0" smtClean="0">
                <a:solidFill>
                  <a:srgbClr val="595959"/>
                </a:solidFill>
                <a:latin typeface="BlenderConsensed" pitchFamily="50" charset="-79"/>
                <a:ea typeface="+mj-ea"/>
                <a:cs typeface="BlenderConsensed" pitchFamily="50" charset="-79"/>
              </a:rPr>
              <a:t>)</a:t>
            </a:r>
          </a:p>
          <a:p>
            <a:pPr marL="0" indent="0" eaLnBrk="1" fontAlgn="auto" hangingPunct="1">
              <a:spcAft>
                <a:spcPts val="0"/>
              </a:spcAft>
              <a:buFont typeface="Arial" panose="020B0604020202020204" pitchFamily="34" charset="0"/>
              <a:buNone/>
              <a:defRPr/>
            </a:pPr>
            <a:r>
              <a:rPr lang="he-IL" sz="4000" dirty="0" smtClean="0">
                <a:solidFill>
                  <a:srgbClr val="595959"/>
                </a:solidFill>
                <a:latin typeface="BlenderConsensed" pitchFamily="50" charset="-79"/>
                <a:ea typeface="+mj-ea"/>
                <a:cs typeface="BlenderConsensed" pitchFamily="50" charset="-79"/>
              </a:rPr>
              <a:t>חיבור התלמידים למורשת ולערכי היהדות:</a:t>
            </a:r>
          </a:p>
          <a:p>
            <a:pPr lvl="1" eaLnBrk="1" fontAlgn="auto" hangingPunct="1">
              <a:spcAft>
                <a:spcPts val="0"/>
              </a:spcAft>
              <a:buFont typeface="Wingdings" panose="05000000000000000000" pitchFamily="2" charset="2"/>
              <a:buChar char="§"/>
              <a:defRPr/>
            </a:pPr>
            <a:r>
              <a:rPr lang="he-IL" sz="3600" dirty="0">
                <a:solidFill>
                  <a:srgbClr val="595959"/>
                </a:solidFill>
                <a:latin typeface="BlenderConsensed" pitchFamily="50" charset="-79"/>
                <a:ea typeface="+mj-ea"/>
                <a:cs typeface="BlenderConsensed" pitchFamily="50" charset="-79"/>
              </a:rPr>
              <a:t>"כמו כל התוכניות של "אל עמי", מדובר בתכנית שאמורה להקנות ערך דתי יהודי לעולם של בני הנוער" (מורה)</a:t>
            </a:r>
            <a:endParaRPr lang="he-IL" sz="3600" dirty="0" smtClean="0">
              <a:solidFill>
                <a:srgbClr val="595959"/>
              </a:solidFill>
              <a:latin typeface="BlenderConsensed" pitchFamily="50" charset="-79"/>
              <a:ea typeface="+mj-ea"/>
              <a:cs typeface="BlenderConsensed" pitchFamily="50" charset="-79"/>
            </a:endParaRPr>
          </a:p>
        </p:txBody>
      </p:sp>
      <p:pic>
        <p:nvPicPr>
          <p:cNvPr id="101381"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74"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05475"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עמדות כלפי התכנית – ייחודיות וחוזקות</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800" dirty="0">
                <a:solidFill>
                  <a:schemeClr val="bg2">
                    <a:lumMod val="50000"/>
                  </a:schemeClr>
                </a:solidFill>
                <a:latin typeface="BlenderConsensed" pitchFamily="50" charset="-79"/>
                <a:ea typeface="+mj-ea"/>
                <a:cs typeface="BlenderConsensed" pitchFamily="50" charset="-79"/>
              </a:rPr>
              <a:t>סגל בית הספר רואה בתכנית כייחודית ובעלת ערך </a:t>
            </a:r>
            <a:r>
              <a:rPr lang="he-IL" sz="4800" dirty="0" smtClean="0">
                <a:solidFill>
                  <a:schemeClr val="bg2">
                    <a:lumMod val="50000"/>
                  </a:schemeClr>
                </a:solidFill>
                <a:latin typeface="BlenderConsensed" pitchFamily="50" charset="-79"/>
                <a:ea typeface="+mj-ea"/>
                <a:cs typeface="BlenderConsensed" pitchFamily="50" charset="-79"/>
              </a:rPr>
              <a:t>מוסף:</a:t>
            </a:r>
            <a:endParaRPr lang="he-IL" sz="4800" dirty="0">
              <a:solidFill>
                <a:schemeClr val="bg2">
                  <a:lumMod val="50000"/>
                </a:schemeClr>
              </a:solidFill>
              <a:latin typeface="BlenderConsensed" pitchFamily="50" charset="-79"/>
              <a:ea typeface="+mj-ea"/>
              <a:cs typeface="BlenderConsensed" pitchFamily="50" charset="-79"/>
            </a:endParaRPr>
          </a:p>
          <a:p>
            <a:pPr lvl="1" eaLnBrk="1" fontAlgn="auto" hangingPunct="1">
              <a:spcAft>
                <a:spcPts val="0"/>
              </a:spcAft>
              <a:buFont typeface="Wingdings" panose="05000000000000000000" pitchFamily="2" charset="2"/>
              <a:buChar char="§"/>
              <a:defRPr/>
            </a:pPr>
            <a:r>
              <a:rPr lang="he-IL" sz="4400" dirty="0" smtClean="0">
                <a:solidFill>
                  <a:schemeClr val="bg2">
                    <a:lumMod val="50000"/>
                  </a:schemeClr>
                </a:solidFill>
                <a:latin typeface="BlenderConsensed" pitchFamily="50" charset="-79"/>
                <a:ea typeface="+mj-ea"/>
                <a:cs typeface="BlenderConsensed" pitchFamily="50" charset="-79"/>
              </a:rPr>
              <a:t>תכנית </a:t>
            </a:r>
            <a:r>
              <a:rPr lang="he-IL" sz="4400" dirty="0">
                <a:solidFill>
                  <a:srgbClr val="ECA338"/>
                </a:solidFill>
                <a:latin typeface="BlenderConsensed" pitchFamily="50" charset="-79"/>
                <a:ea typeface="+mj-ea"/>
                <a:cs typeface="BlenderConsensed" pitchFamily="50" charset="-79"/>
              </a:rPr>
              <a:t>המחוברת לחייהם האישיים </a:t>
            </a:r>
            <a:r>
              <a:rPr lang="he-IL" sz="4400" dirty="0">
                <a:solidFill>
                  <a:schemeClr val="bg2">
                    <a:lumMod val="50000"/>
                  </a:schemeClr>
                </a:solidFill>
                <a:latin typeface="BlenderConsensed" pitchFamily="50" charset="-79"/>
                <a:ea typeface="+mj-ea"/>
                <a:cs typeface="BlenderConsensed" pitchFamily="50" charset="-79"/>
              </a:rPr>
              <a:t>של התלמידים</a:t>
            </a:r>
          </a:p>
          <a:p>
            <a:pPr lvl="1" eaLnBrk="1" fontAlgn="auto" hangingPunct="1">
              <a:spcAft>
                <a:spcPts val="0"/>
              </a:spcAft>
              <a:buFont typeface="Wingdings" panose="05000000000000000000" pitchFamily="2" charset="2"/>
              <a:buChar char="§"/>
              <a:defRPr/>
            </a:pPr>
            <a:r>
              <a:rPr lang="he-IL" sz="4400" dirty="0">
                <a:solidFill>
                  <a:schemeClr val="bg2">
                    <a:lumMod val="50000"/>
                  </a:schemeClr>
                </a:solidFill>
                <a:latin typeface="BlenderConsensed" pitchFamily="50" charset="-79"/>
                <a:ea typeface="+mj-ea"/>
                <a:cs typeface="BlenderConsensed" pitchFamily="50" charset="-79"/>
              </a:rPr>
              <a:t>תכנית  </a:t>
            </a:r>
            <a:r>
              <a:rPr lang="he-IL" sz="4400" dirty="0">
                <a:solidFill>
                  <a:srgbClr val="ECA338"/>
                </a:solidFill>
                <a:latin typeface="BlenderConsensed" pitchFamily="50" charset="-79"/>
                <a:ea typeface="+mj-ea"/>
                <a:cs typeface="BlenderConsensed" pitchFamily="50" charset="-79"/>
              </a:rPr>
              <a:t>מגוונת</a:t>
            </a:r>
            <a:r>
              <a:rPr lang="he-IL" sz="4400" dirty="0">
                <a:solidFill>
                  <a:schemeClr val="bg2">
                    <a:lumMod val="50000"/>
                  </a:schemeClr>
                </a:solidFill>
                <a:latin typeface="BlenderConsensed" pitchFamily="50" charset="-79"/>
                <a:ea typeface="+mj-ea"/>
                <a:cs typeface="BlenderConsensed" pitchFamily="50" charset="-79"/>
              </a:rPr>
              <a:t> מבחינת </a:t>
            </a:r>
            <a:r>
              <a:rPr lang="he-IL" sz="4400" dirty="0" smtClean="0">
                <a:solidFill>
                  <a:srgbClr val="ECA338"/>
                </a:solidFill>
                <a:latin typeface="BlenderConsensed" pitchFamily="50" charset="-79"/>
                <a:ea typeface="+mj-ea"/>
                <a:cs typeface="BlenderConsensed" pitchFamily="50" charset="-79"/>
              </a:rPr>
              <a:t>מתודולוגיות</a:t>
            </a:r>
          </a:p>
          <a:p>
            <a:pPr lvl="1" eaLnBrk="1" fontAlgn="auto" hangingPunct="1">
              <a:spcAft>
                <a:spcPts val="0"/>
              </a:spcAft>
              <a:buFont typeface="Wingdings" panose="05000000000000000000" pitchFamily="2" charset="2"/>
              <a:buChar char="§"/>
              <a:defRPr/>
            </a:pPr>
            <a:r>
              <a:rPr lang="he-IL" sz="4400" dirty="0">
                <a:solidFill>
                  <a:schemeClr val="bg2">
                    <a:lumMod val="50000"/>
                  </a:schemeClr>
                </a:solidFill>
                <a:latin typeface="BlenderConsensed" pitchFamily="50" charset="-79"/>
                <a:ea typeface="+mj-ea"/>
                <a:cs typeface="BlenderConsensed" pitchFamily="50" charset="-79"/>
              </a:rPr>
              <a:t>תכנית </a:t>
            </a:r>
            <a:r>
              <a:rPr lang="he-IL" sz="4400" dirty="0">
                <a:solidFill>
                  <a:srgbClr val="ECA338"/>
                </a:solidFill>
                <a:latin typeface="BlenderConsensed" pitchFamily="50" charset="-79"/>
                <a:ea typeface="+mj-ea"/>
                <a:cs typeface="BlenderConsensed" pitchFamily="50" charset="-79"/>
              </a:rPr>
              <a:t>המשכית ותהליכית</a:t>
            </a:r>
            <a:endParaRPr lang="he-IL" sz="4400" dirty="0" smtClean="0">
              <a:solidFill>
                <a:srgbClr val="ECA338"/>
              </a:solidFill>
              <a:latin typeface="BlenderConsensed" pitchFamily="50" charset="-79"/>
              <a:ea typeface="+mj-ea"/>
              <a:cs typeface="BlenderConsensed" pitchFamily="50" charset="-79"/>
            </a:endParaRPr>
          </a:p>
        </p:txBody>
      </p:sp>
      <p:pic>
        <p:nvPicPr>
          <p:cNvPr id="105477"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714"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15715"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תכני התכנית ואופן העברתם - המפגשים</a:t>
            </a:r>
          </a:p>
        </p:txBody>
      </p:sp>
      <p:sp>
        <p:nvSpPr>
          <p:cNvPr id="3" name="מציין מיקום תוכן 2"/>
          <p:cNvSpPr>
            <a:spLocks noGrp="1"/>
          </p:cNvSpPr>
          <p:nvPr>
            <p:ph idx="1"/>
          </p:nvPr>
        </p:nvSpPr>
        <p:spPr/>
        <p:txBody>
          <a:bodyPr rtlCol="1">
            <a:normAutofit fontScale="85000" lnSpcReduction="20000"/>
          </a:bodyPr>
          <a:lstStyle/>
          <a:p>
            <a:pPr eaLnBrk="1" fontAlgn="auto" hangingPunct="1">
              <a:spcAft>
                <a:spcPts val="0"/>
              </a:spcAft>
              <a:buFont typeface="Wingdings" panose="05000000000000000000" pitchFamily="2" charset="2"/>
              <a:buChar char="§"/>
              <a:defRPr/>
            </a:pPr>
            <a:r>
              <a:rPr lang="he-IL" sz="4400" dirty="0">
                <a:solidFill>
                  <a:srgbClr val="595959"/>
                </a:solidFill>
                <a:latin typeface="BlenderConsensed" pitchFamily="50" charset="-79"/>
                <a:ea typeface="+mj-ea"/>
                <a:cs typeface="BlenderConsensed" pitchFamily="50" charset="-79"/>
              </a:rPr>
              <a:t>קיימת </a:t>
            </a:r>
            <a:r>
              <a:rPr lang="he-IL" sz="4400" dirty="0">
                <a:solidFill>
                  <a:srgbClr val="ECA338"/>
                </a:solidFill>
                <a:latin typeface="BlenderConsensed" pitchFamily="50" charset="-79"/>
                <a:ea typeface="+mj-ea"/>
                <a:cs typeface="BlenderConsensed" pitchFamily="50" charset="-79"/>
              </a:rPr>
              <a:t>שביעות רצון </a:t>
            </a:r>
            <a:r>
              <a:rPr lang="he-IL" sz="4400" dirty="0">
                <a:solidFill>
                  <a:srgbClr val="595959"/>
                </a:solidFill>
                <a:latin typeface="BlenderConsensed" pitchFamily="50" charset="-79"/>
                <a:ea typeface="+mj-ea"/>
                <a:cs typeface="BlenderConsensed" pitchFamily="50" charset="-79"/>
              </a:rPr>
              <a:t>בקרב סגל בית הספר ומדריכי התכנית ממספר המפגשים בתכנית ומהזמן המוקצה לכל מפגש.</a:t>
            </a:r>
          </a:p>
          <a:p>
            <a:pPr marL="0" indent="0" eaLnBrk="1" fontAlgn="auto" hangingPunct="1">
              <a:spcAft>
                <a:spcPts val="0"/>
              </a:spcAft>
              <a:buFont typeface="Arial" panose="020B0604020202020204" pitchFamily="34" charset="0"/>
              <a:buNone/>
              <a:defRPr/>
            </a:pPr>
            <a:endParaRPr lang="he-IL" sz="4000" dirty="0">
              <a:solidFill>
                <a:schemeClr val="bg2">
                  <a:lumMod val="50000"/>
                </a:schemeClr>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r>
              <a:rPr lang="he-IL" sz="4400" dirty="0">
                <a:solidFill>
                  <a:srgbClr val="595959"/>
                </a:solidFill>
                <a:latin typeface="BlenderConsensed" pitchFamily="50" charset="-79"/>
                <a:ea typeface="+mj-ea"/>
                <a:cs typeface="BlenderConsensed" pitchFamily="50" charset="-79"/>
              </a:rPr>
              <a:t>קיים </a:t>
            </a:r>
            <a:r>
              <a:rPr lang="he-IL" sz="4400" dirty="0">
                <a:solidFill>
                  <a:srgbClr val="ECA338"/>
                </a:solidFill>
                <a:latin typeface="BlenderConsensed" pitchFamily="50" charset="-79"/>
                <a:ea typeface="+mj-ea"/>
                <a:cs typeface="BlenderConsensed" pitchFamily="50" charset="-79"/>
              </a:rPr>
              <a:t>שיתוף פעולה גבוה </a:t>
            </a:r>
            <a:r>
              <a:rPr lang="he-IL" sz="4400" dirty="0">
                <a:solidFill>
                  <a:srgbClr val="595959"/>
                </a:solidFill>
                <a:latin typeface="BlenderConsensed" pitchFamily="50" charset="-79"/>
                <a:ea typeface="+mj-ea"/>
                <a:cs typeface="BlenderConsensed" pitchFamily="50" charset="-79"/>
              </a:rPr>
              <a:t>של התלמידים במסגרת המפגשים, אשר מושפע מ:</a:t>
            </a:r>
          </a:p>
          <a:p>
            <a:pPr marL="685800" lvl="2" eaLnBrk="1" fontAlgn="auto" hangingPunct="1">
              <a:spcBef>
                <a:spcPts val="1000"/>
              </a:spcBef>
              <a:spcAft>
                <a:spcPts val="0"/>
              </a:spcAft>
              <a:buFont typeface="Wingdings" panose="05000000000000000000" pitchFamily="2" charset="2"/>
              <a:buChar char="§"/>
              <a:defRPr/>
            </a:pPr>
            <a:r>
              <a:rPr lang="he-IL" sz="4000" dirty="0">
                <a:solidFill>
                  <a:srgbClr val="595959"/>
                </a:solidFill>
                <a:latin typeface="BlenderConsensed" pitchFamily="50" charset="-79"/>
                <a:ea typeface="+mj-ea"/>
                <a:cs typeface="BlenderConsensed" pitchFamily="50" charset="-79"/>
              </a:rPr>
              <a:t>בעיות משמעת </a:t>
            </a:r>
          </a:p>
          <a:p>
            <a:pPr marL="685800" lvl="2" eaLnBrk="1" fontAlgn="auto" hangingPunct="1">
              <a:spcBef>
                <a:spcPts val="1000"/>
              </a:spcBef>
              <a:spcAft>
                <a:spcPts val="0"/>
              </a:spcAft>
              <a:buFont typeface="Wingdings" panose="05000000000000000000" pitchFamily="2" charset="2"/>
              <a:buChar char="§"/>
              <a:defRPr/>
            </a:pPr>
            <a:r>
              <a:rPr lang="he-IL" sz="4000" dirty="0">
                <a:solidFill>
                  <a:srgbClr val="595959"/>
                </a:solidFill>
                <a:latin typeface="BlenderConsensed" pitchFamily="50" charset="-79"/>
                <a:ea typeface="+mj-ea"/>
                <a:cs typeface="BlenderConsensed" pitchFamily="50" charset="-79"/>
              </a:rPr>
              <a:t>יכולת ההדרכה של המדריך</a:t>
            </a:r>
          </a:p>
          <a:p>
            <a:pPr marL="685800" lvl="2" eaLnBrk="1" fontAlgn="auto" hangingPunct="1">
              <a:spcBef>
                <a:spcPts val="1000"/>
              </a:spcBef>
              <a:spcAft>
                <a:spcPts val="0"/>
              </a:spcAft>
              <a:buFont typeface="Wingdings" panose="05000000000000000000" pitchFamily="2" charset="2"/>
              <a:buChar char="§"/>
              <a:defRPr/>
            </a:pPr>
            <a:r>
              <a:rPr lang="he-IL" sz="4000" dirty="0">
                <a:solidFill>
                  <a:srgbClr val="595959"/>
                </a:solidFill>
                <a:latin typeface="BlenderConsensed" pitchFamily="50" charset="-79"/>
                <a:ea typeface="+mj-ea"/>
                <a:cs typeface="BlenderConsensed" pitchFamily="50" charset="-79"/>
              </a:rPr>
              <a:t>תכנון מקדים של המדריך את המפגש</a:t>
            </a:r>
          </a:p>
          <a:p>
            <a:pPr eaLnBrk="1" fontAlgn="auto" hangingPunct="1">
              <a:spcAft>
                <a:spcPts val="0"/>
              </a:spcAft>
              <a:buFont typeface="Wingdings" panose="05000000000000000000" pitchFamily="2" charset="2"/>
              <a:buChar char="§"/>
              <a:defRPr/>
            </a:pPr>
            <a:endParaRPr lang="he-IL" sz="4400" dirty="0">
              <a:solidFill>
                <a:schemeClr val="bg2">
                  <a:lumMod val="50000"/>
                </a:schemeClr>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endParaRPr lang="he-IL" sz="4400" dirty="0" smtClean="0">
              <a:solidFill>
                <a:schemeClr val="bg2">
                  <a:lumMod val="50000"/>
                </a:schemeClr>
              </a:solidFill>
              <a:latin typeface="BlenderConsensed" pitchFamily="50" charset="-79"/>
              <a:ea typeface="+mj-ea"/>
              <a:cs typeface="BlenderConsensed" pitchFamily="50" charset="-79"/>
            </a:endParaRPr>
          </a:p>
        </p:txBody>
      </p:sp>
      <p:pic>
        <p:nvPicPr>
          <p:cNvPr id="115717"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762"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17763"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תכני התכנית ואופן העברתם- ההדרכה</a:t>
            </a:r>
          </a:p>
        </p:txBody>
      </p:sp>
      <p:sp>
        <p:nvSpPr>
          <p:cNvPr id="3" name="מציין מיקום תוכן 2"/>
          <p:cNvSpPr>
            <a:spLocks noGrp="1"/>
          </p:cNvSpPr>
          <p:nvPr>
            <p:ph idx="1"/>
          </p:nvPr>
        </p:nvSpPr>
        <p:spPr/>
        <p:txBody>
          <a:bodyPr rtlCol="1">
            <a:normAutofit/>
          </a:bodyPr>
          <a:lstStyle/>
          <a:p>
            <a:pPr algn="just" eaLnBrk="1" fontAlgn="auto" hangingPunct="1">
              <a:spcAft>
                <a:spcPts val="0"/>
              </a:spcAft>
              <a:buFont typeface="Wingdings" panose="05000000000000000000" pitchFamily="2" charset="2"/>
              <a:buChar char="§"/>
              <a:defRPr/>
            </a:pPr>
            <a:r>
              <a:rPr lang="he-IL" sz="4000" dirty="0">
                <a:solidFill>
                  <a:srgbClr val="595959"/>
                </a:solidFill>
                <a:latin typeface="BlenderConsensed" pitchFamily="50" charset="-79"/>
                <a:ea typeface="+mj-ea"/>
                <a:cs typeface="BlenderConsensed" pitchFamily="50" charset="-79"/>
              </a:rPr>
              <a:t> </a:t>
            </a:r>
            <a:r>
              <a:rPr lang="he-IL" sz="4000" dirty="0" smtClean="0">
                <a:solidFill>
                  <a:srgbClr val="595959"/>
                </a:solidFill>
                <a:latin typeface="BlenderConsensed" pitchFamily="50" charset="-79"/>
                <a:ea typeface="+mj-ea"/>
                <a:cs typeface="BlenderConsensed" pitchFamily="50" charset="-79"/>
              </a:rPr>
              <a:t>מהראיונות </a:t>
            </a:r>
            <a:r>
              <a:rPr lang="he-IL" sz="4000" dirty="0">
                <a:solidFill>
                  <a:srgbClr val="595959"/>
                </a:solidFill>
                <a:latin typeface="BlenderConsensed" pitchFamily="50" charset="-79"/>
                <a:ea typeface="+mj-ea"/>
                <a:cs typeface="BlenderConsensed" pitchFamily="50" charset="-79"/>
              </a:rPr>
              <a:t>עם סגל בית הספר עולה כי </a:t>
            </a:r>
            <a:r>
              <a:rPr lang="he-IL" sz="4000" dirty="0">
                <a:solidFill>
                  <a:srgbClr val="ECA338"/>
                </a:solidFill>
                <a:latin typeface="BlenderConsensed" pitchFamily="50" charset="-79"/>
                <a:ea typeface="+mj-ea"/>
                <a:cs typeface="BlenderConsensed" pitchFamily="50" charset="-79"/>
              </a:rPr>
              <a:t>שביעות הרצון </a:t>
            </a:r>
            <a:r>
              <a:rPr lang="he-IL" sz="4000" dirty="0">
                <a:solidFill>
                  <a:srgbClr val="595959"/>
                </a:solidFill>
                <a:latin typeface="BlenderConsensed" pitchFamily="50" charset="-79"/>
                <a:ea typeface="+mj-ea"/>
                <a:cs typeface="BlenderConsensed" pitchFamily="50" charset="-79"/>
              </a:rPr>
              <a:t>מהמדריכים הנה </a:t>
            </a:r>
            <a:r>
              <a:rPr lang="he-IL" sz="4000" dirty="0">
                <a:solidFill>
                  <a:srgbClr val="ECA338"/>
                </a:solidFill>
                <a:latin typeface="BlenderConsensed" pitchFamily="50" charset="-79"/>
                <a:ea typeface="+mj-ea"/>
                <a:cs typeface="BlenderConsensed" pitchFamily="50" charset="-79"/>
              </a:rPr>
              <a:t>גבוהה</a:t>
            </a:r>
            <a:r>
              <a:rPr lang="he-IL" sz="4000" dirty="0">
                <a:solidFill>
                  <a:srgbClr val="595959"/>
                </a:solidFill>
                <a:latin typeface="BlenderConsensed" pitchFamily="50" charset="-79"/>
                <a:ea typeface="+mj-ea"/>
                <a:cs typeface="BlenderConsensed" pitchFamily="50" charset="-79"/>
              </a:rPr>
              <a:t> מאוד וכי הם נתפסים </a:t>
            </a:r>
            <a:r>
              <a:rPr lang="he-IL" sz="4000" dirty="0" smtClean="0">
                <a:solidFill>
                  <a:srgbClr val="595959"/>
                </a:solidFill>
                <a:latin typeface="BlenderConsensed" pitchFamily="50" charset="-79"/>
                <a:ea typeface="+mj-ea"/>
                <a:cs typeface="BlenderConsensed" pitchFamily="50" charset="-79"/>
              </a:rPr>
              <a:t>כ</a:t>
            </a:r>
            <a:r>
              <a:rPr lang="he-IL" sz="4000" dirty="0" smtClean="0">
                <a:solidFill>
                  <a:srgbClr val="ECA338"/>
                </a:solidFill>
                <a:latin typeface="BlenderConsensed" pitchFamily="50" charset="-79"/>
                <a:ea typeface="+mj-ea"/>
                <a:cs typeface="BlenderConsensed" pitchFamily="50" charset="-79"/>
              </a:rPr>
              <a:t>מקצועיים</a:t>
            </a:r>
            <a:endParaRPr lang="he-IL" sz="4000" dirty="0" smtClean="0">
              <a:solidFill>
                <a:srgbClr val="595959"/>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r>
              <a:rPr lang="he-IL" sz="4000" dirty="0" smtClean="0">
                <a:solidFill>
                  <a:srgbClr val="595959"/>
                </a:solidFill>
                <a:latin typeface="BlenderConsensed" pitchFamily="50" charset="-79"/>
                <a:ea typeface="+mj-ea"/>
                <a:cs typeface="BlenderConsensed" pitchFamily="50" charset="-79"/>
              </a:rPr>
              <a:t>שני </a:t>
            </a:r>
            <a:r>
              <a:rPr lang="he-IL" sz="4000" dirty="0">
                <a:solidFill>
                  <a:srgbClr val="595959"/>
                </a:solidFill>
                <a:latin typeface="BlenderConsensed" pitchFamily="50" charset="-79"/>
                <a:ea typeface="+mj-ea"/>
                <a:cs typeface="BlenderConsensed" pitchFamily="50" charset="-79"/>
              </a:rPr>
              <a:t>שליש מהתלמידים העריכו את </a:t>
            </a:r>
            <a:r>
              <a:rPr lang="he-IL" sz="4000" dirty="0">
                <a:solidFill>
                  <a:srgbClr val="ECA338"/>
                </a:solidFill>
                <a:latin typeface="BlenderConsensed" pitchFamily="50" charset="-79"/>
                <a:ea typeface="+mj-ea"/>
                <a:cs typeface="BlenderConsensed" pitchFamily="50" charset="-79"/>
              </a:rPr>
              <a:t>אופן ההדרכה </a:t>
            </a:r>
            <a:r>
              <a:rPr lang="he-IL" sz="4000" dirty="0">
                <a:solidFill>
                  <a:srgbClr val="595959"/>
                </a:solidFill>
                <a:latin typeface="BlenderConsensed" pitchFamily="50" charset="-79"/>
                <a:ea typeface="+mj-ea"/>
                <a:cs typeface="BlenderConsensed" pitchFamily="50" charset="-79"/>
              </a:rPr>
              <a:t>בתכנית </a:t>
            </a:r>
            <a:r>
              <a:rPr lang="he-IL" sz="4000" dirty="0">
                <a:solidFill>
                  <a:srgbClr val="ECA338"/>
                </a:solidFill>
                <a:latin typeface="BlenderConsensed" pitchFamily="50" charset="-79"/>
                <a:ea typeface="+mj-ea"/>
                <a:cs typeface="BlenderConsensed" pitchFamily="50" charset="-79"/>
              </a:rPr>
              <a:t>כמעניין </a:t>
            </a:r>
            <a:r>
              <a:rPr lang="he-IL" sz="4000" dirty="0">
                <a:solidFill>
                  <a:srgbClr val="595959"/>
                </a:solidFill>
                <a:latin typeface="BlenderConsensed" pitchFamily="50" charset="-79"/>
                <a:ea typeface="+mj-ea"/>
                <a:cs typeface="BlenderConsensed" pitchFamily="50" charset="-79"/>
              </a:rPr>
              <a:t>במידה רבה – רבה </a:t>
            </a:r>
            <a:r>
              <a:rPr lang="he-IL" sz="4000" dirty="0" smtClean="0">
                <a:solidFill>
                  <a:srgbClr val="595959"/>
                </a:solidFill>
                <a:latin typeface="BlenderConsensed" pitchFamily="50" charset="-79"/>
                <a:ea typeface="+mj-ea"/>
                <a:cs typeface="BlenderConsensed" pitchFamily="50" charset="-79"/>
              </a:rPr>
              <a:t>מאוד</a:t>
            </a:r>
          </a:p>
          <a:p>
            <a:pPr algn="just" eaLnBrk="1" fontAlgn="auto" hangingPunct="1">
              <a:spcAft>
                <a:spcPts val="0"/>
              </a:spcAft>
              <a:buFont typeface="Wingdings" panose="05000000000000000000" pitchFamily="2" charset="2"/>
              <a:buChar char="§"/>
              <a:defRPr/>
            </a:pPr>
            <a:r>
              <a:rPr lang="he-IL" sz="4000" dirty="0" smtClean="0">
                <a:solidFill>
                  <a:srgbClr val="595959"/>
                </a:solidFill>
                <a:latin typeface="BlenderConsensed" pitchFamily="50" charset="-79"/>
                <a:ea typeface="+mj-ea"/>
                <a:cs typeface="BlenderConsensed" pitchFamily="50" charset="-79"/>
              </a:rPr>
              <a:t>התלמידים </a:t>
            </a:r>
            <a:r>
              <a:rPr lang="he-IL" sz="4000" dirty="0">
                <a:solidFill>
                  <a:srgbClr val="595959"/>
                </a:solidFill>
                <a:latin typeface="BlenderConsensed" pitchFamily="50" charset="-79"/>
                <a:ea typeface="+mj-ea"/>
                <a:cs typeface="BlenderConsensed" pitchFamily="50" charset="-79"/>
              </a:rPr>
              <a:t>העריכו את </a:t>
            </a:r>
            <a:r>
              <a:rPr lang="he-IL" sz="4000" dirty="0">
                <a:solidFill>
                  <a:srgbClr val="ECA338"/>
                </a:solidFill>
                <a:latin typeface="BlenderConsensed" pitchFamily="50" charset="-79"/>
                <a:ea typeface="+mj-ea"/>
                <a:cs typeface="BlenderConsensed" pitchFamily="50" charset="-79"/>
              </a:rPr>
              <a:t>התכנית</a:t>
            </a:r>
            <a:r>
              <a:rPr lang="he-IL" sz="4000" dirty="0">
                <a:solidFill>
                  <a:srgbClr val="595959"/>
                </a:solidFill>
                <a:latin typeface="BlenderConsensed" pitchFamily="50" charset="-79"/>
                <a:ea typeface="+mj-ea"/>
                <a:cs typeface="BlenderConsensed" pitchFamily="50" charset="-79"/>
              </a:rPr>
              <a:t> </a:t>
            </a:r>
            <a:r>
              <a:rPr lang="he-IL" sz="4000" dirty="0">
                <a:solidFill>
                  <a:srgbClr val="ECA338"/>
                </a:solidFill>
                <a:latin typeface="BlenderConsensed" pitchFamily="50" charset="-79"/>
                <a:ea typeface="+mj-ea"/>
                <a:cs typeface="BlenderConsensed" pitchFamily="50" charset="-79"/>
              </a:rPr>
              <a:t>כמעניינת וחדשנית </a:t>
            </a:r>
            <a:r>
              <a:rPr lang="he-IL" sz="4000" dirty="0">
                <a:solidFill>
                  <a:srgbClr val="595959"/>
                </a:solidFill>
                <a:latin typeface="BlenderConsensed" pitchFamily="50" charset="-79"/>
                <a:ea typeface="+mj-ea"/>
                <a:cs typeface="BlenderConsensed" pitchFamily="50" charset="-79"/>
              </a:rPr>
              <a:t>במידה בינונית – </a:t>
            </a:r>
            <a:r>
              <a:rPr lang="he-IL" sz="4000" dirty="0" smtClean="0">
                <a:solidFill>
                  <a:srgbClr val="595959"/>
                </a:solidFill>
                <a:latin typeface="BlenderConsensed" pitchFamily="50" charset="-79"/>
                <a:ea typeface="+mj-ea"/>
                <a:cs typeface="BlenderConsensed" pitchFamily="50" charset="-79"/>
              </a:rPr>
              <a:t>גבוהה</a:t>
            </a:r>
            <a:endParaRPr lang="he-IL" sz="4000" dirty="0">
              <a:solidFill>
                <a:srgbClr val="595959"/>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endParaRPr lang="he-IL" sz="4000" dirty="0">
              <a:solidFill>
                <a:srgbClr val="595959"/>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endParaRPr lang="he-IL" sz="4400" dirty="0">
              <a:solidFill>
                <a:schemeClr val="bg2">
                  <a:lumMod val="50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endParaRPr lang="he-IL" sz="4400" dirty="0" smtClean="0">
              <a:solidFill>
                <a:schemeClr val="bg2">
                  <a:lumMod val="50000"/>
                </a:schemeClr>
              </a:solidFill>
              <a:latin typeface="BlenderConsensed" pitchFamily="50" charset="-79"/>
              <a:ea typeface="+mj-ea"/>
              <a:cs typeface="BlenderConsensed" pitchFamily="50" charset="-79"/>
            </a:endParaRPr>
          </a:p>
        </p:txBody>
      </p:sp>
      <p:pic>
        <p:nvPicPr>
          <p:cNvPr id="117765"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9810"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19811"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תכני התכנית ואופן העברתם – ההדרכה</a:t>
            </a:r>
          </a:p>
        </p:txBody>
      </p:sp>
      <p:pic>
        <p:nvPicPr>
          <p:cNvPr id="119812"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graphicFrame>
        <p:nvGraphicFramePr>
          <p:cNvPr id="5" name="מציין מיקום תוכן 4"/>
          <p:cNvGraphicFramePr>
            <a:graphicFrameLocks noGrp="1"/>
          </p:cNvGraphicFramePr>
          <p:nvPr>
            <p:ph idx="1"/>
          </p:nvPr>
        </p:nvGraphicFramePr>
        <p:xfrm>
          <a:off x="838200" y="1825625"/>
          <a:ext cx="10515600" cy="6112478"/>
        </p:xfrm>
        <a:graphic>
          <a:graphicData uri="http://schemas.openxmlformats.org/drawingml/2006/table">
            <a:tbl>
              <a:tblPr rtl="1" firstRow="1">
                <a:tableStyleId>{F5AB1C69-6EDB-4FF4-983F-18BD219EF322}</a:tableStyleId>
              </a:tblPr>
              <a:tblGrid>
                <a:gridCol w="5257800"/>
                <a:gridCol w="5257800"/>
              </a:tblGrid>
              <a:tr h="869950">
                <a:tc>
                  <a:txBody>
                    <a:bodyPr/>
                    <a:lstStyle/>
                    <a:p>
                      <a:pPr algn="ctr" rtl="1"/>
                      <a:r>
                        <a:rPr lang="he-IL" sz="4000" dirty="0" smtClean="0">
                          <a:latin typeface="BlenderConsensed" panose="02000806000000020004" pitchFamily="50" charset="-79"/>
                          <a:cs typeface="BlenderConsensed" panose="02000806000000020004" pitchFamily="50" charset="-79"/>
                        </a:rPr>
                        <a:t>לשימור</a:t>
                      </a:r>
                      <a:endParaRPr lang="he-IL" sz="4000" dirty="0">
                        <a:latin typeface="BlenderConsensed" panose="02000806000000020004" pitchFamily="50" charset="-79"/>
                        <a:cs typeface="BlenderConsensed" panose="02000806000000020004" pitchFamily="50" charset="-79"/>
                      </a:endParaRPr>
                    </a:p>
                  </a:txBody>
                  <a:tcPr marT="45716" marB="45716"/>
                </a:tc>
                <a:tc>
                  <a:txBody>
                    <a:bodyPr/>
                    <a:lstStyle/>
                    <a:p>
                      <a:pPr algn="ctr" rtl="1"/>
                      <a:r>
                        <a:rPr lang="he-IL" sz="4000" dirty="0" smtClean="0">
                          <a:latin typeface="BlenderConsensed" panose="02000806000000020004" pitchFamily="50" charset="-79"/>
                          <a:cs typeface="BlenderConsensed" panose="02000806000000020004" pitchFamily="50" charset="-79"/>
                        </a:rPr>
                        <a:t>לשיפור</a:t>
                      </a:r>
                      <a:endParaRPr lang="he-IL" sz="4000" dirty="0">
                        <a:latin typeface="BlenderConsensed" panose="02000806000000020004" pitchFamily="50" charset="-79"/>
                        <a:cs typeface="BlenderConsensed" panose="02000806000000020004" pitchFamily="50" charset="-79"/>
                      </a:endParaRPr>
                    </a:p>
                  </a:txBody>
                  <a:tcPr marT="45716" marB="45716"/>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תכנים המותאמים לקהל היעד</a:t>
                      </a:r>
                    </a:p>
                  </a:txBody>
                  <a:tcPr marT="45716" marB="45716"/>
                </a:tc>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שילוב אלמנטים חווייתיים נוספים</a:t>
                      </a:r>
                    </a:p>
                  </a:txBody>
                  <a:tcPr marT="45716" marB="45716"/>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תכנים מובנים ומאורגנים</a:t>
                      </a:r>
                    </a:p>
                  </a:txBody>
                  <a:tcPr marT="45716" marB="45716"/>
                </a:tc>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מבנה שיעורים קבוע ומונוטוני</a:t>
                      </a:r>
                    </a:p>
                  </a:txBody>
                  <a:tcPr marT="45716" marB="45716"/>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שימוש במדיה לצורך העברת מסרים</a:t>
                      </a:r>
                    </a:p>
                  </a:txBody>
                  <a:tcPr marT="45716" marB="45716"/>
                </a:tc>
                <a:tc rowSpan="2">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היעדר אמצעי לתיעוד הידע והתובנות מהשיעורים</a:t>
                      </a:r>
                    </a:p>
                  </a:txBody>
                  <a:tcPr marT="45716" marB="45716"/>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עריכת דיונים מעוררי מחשבה</a:t>
                      </a:r>
                    </a:p>
                  </a:txBody>
                  <a:tcPr marT="45716" marB="45716"/>
                </a:tc>
                <a:tc vMerge="1">
                  <a:txBody>
                    <a:bodyPr/>
                    <a:lstStyle/>
                    <a:p>
                      <a:pPr algn="ctr" rtl="1"/>
                      <a:endParaRPr lang="he-IL" sz="4000" dirty="0">
                        <a:latin typeface="BlenderConsensed" panose="02000806000000020004" pitchFamily="50" charset="-79"/>
                        <a:cs typeface="BlenderConsensed" panose="02000806000000020004" pitchFamily="50" charset="-79"/>
                      </a:endParaRPr>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906"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23907"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תכני התכנית ואופן העברתם – יום השיא</a:t>
            </a:r>
          </a:p>
        </p:txBody>
      </p:sp>
      <p:sp>
        <p:nvSpPr>
          <p:cNvPr id="3" name="מציין מיקום תוכן 2"/>
          <p:cNvSpPr>
            <a:spLocks noGrp="1"/>
          </p:cNvSpPr>
          <p:nvPr>
            <p:ph idx="1"/>
          </p:nvPr>
        </p:nvSpPr>
        <p:spPr/>
        <p:txBody>
          <a:bodyPr rtlCol="1">
            <a:normAutofit lnSpcReduction="10000"/>
          </a:bodyPr>
          <a:lstStyle/>
          <a:p>
            <a:pPr algn="just" eaLnBrk="1" fontAlgn="auto" hangingPunct="1">
              <a:spcAft>
                <a:spcPts val="0"/>
              </a:spcAft>
              <a:buFont typeface="Wingdings" panose="05000000000000000000" pitchFamily="2" charset="2"/>
              <a:buChar char="§"/>
              <a:defRPr/>
            </a:pPr>
            <a:r>
              <a:rPr lang="he-IL" sz="4000" dirty="0" smtClean="0">
                <a:solidFill>
                  <a:srgbClr val="595959"/>
                </a:solidFill>
                <a:latin typeface="BlenderConsensed" pitchFamily="50" charset="-79"/>
                <a:ea typeface="+mj-ea"/>
                <a:cs typeface="BlenderConsensed" pitchFamily="50" charset="-79"/>
              </a:rPr>
              <a:t>שביעות </a:t>
            </a:r>
            <a:r>
              <a:rPr lang="he-IL" sz="4000" dirty="0">
                <a:solidFill>
                  <a:srgbClr val="595959"/>
                </a:solidFill>
                <a:latin typeface="BlenderConsensed" pitchFamily="50" charset="-79"/>
                <a:ea typeface="+mj-ea"/>
                <a:cs typeface="BlenderConsensed" pitchFamily="50" charset="-79"/>
              </a:rPr>
              <a:t>הרצון מיום השיא בקרב </a:t>
            </a:r>
            <a:r>
              <a:rPr lang="he-IL" sz="4000" dirty="0">
                <a:solidFill>
                  <a:srgbClr val="ECA338"/>
                </a:solidFill>
                <a:latin typeface="BlenderConsensed" pitchFamily="50" charset="-79"/>
                <a:ea typeface="+mj-ea"/>
                <a:cs typeface="BlenderConsensed" pitchFamily="50" charset="-79"/>
              </a:rPr>
              <a:t>התלמידים </a:t>
            </a:r>
            <a:r>
              <a:rPr lang="he-IL" sz="4000" dirty="0">
                <a:solidFill>
                  <a:srgbClr val="595959"/>
                </a:solidFill>
                <a:latin typeface="BlenderConsensed" pitchFamily="50" charset="-79"/>
                <a:ea typeface="+mj-ea"/>
                <a:cs typeface="BlenderConsensed" pitchFamily="50" charset="-79"/>
              </a:rPr>
              <a:t>הייתה</a:t>
            </a:r>
            <a:r>
              <a:rPr lang="he-IL" sz="4000" dirty="0">
                <a:solidFill>
                  <a:schemeClr val="bg2">
                    <a:lumMod val="50000"/>
                  </a:schemeClr>
                </a:solidFill>
                <a:latin typeface="BlenderConsensed" pitchFamily="50" charset="-79"/>
                <a:ea typeface="+mj-ea"/>
                <a:cs typeface="BlenderConsensed" pitchFamily="50" charset="-79"/>
              </a:rPr>
              <a:t> </a:t>
            </a:r>
            <a:r>
              <a:rPr lang="he-IL" sz="4000" dirty="0" smtClean="0">
                <a:solidFill>
                  <a:srgbClr val="ECA338"/>
                </a:solidFill>
                <a:latin typeface="BlenderConsensed" pitchFamily="50" charset="-79"/>
                <a:ea typeface="+mj-ea"/>
                <a:cs typeface="BlenderConsensed" pitchFamily="50" charset="-79"/>
              </a:rPr>
              <a:t>בינונית-גבוהה</a:t>
            </a:r>
            <a:endParaRPr lang="he-IL" sz="4000" dirty="0" smtClean="0">
              <a:solidFill>
                <a:schemeClr val="bg2">
                  <a:lumMod val="50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endParaRPr lang="he-IL" sz="800" dirty="0">
              <a:solidFill>
                <a:schemeClr val="bg2">
                  <a:lumMod val="50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r>
              <a:rPr lang="he-IL" sz="4000" dirty="0" smtClean="0">
                <a:solidFill>
                  <a:srgbClr val="595959"/>
                </a:solidFill>
                <a:latin typeface="BlenderConsensed" pitchFamily="50" charset="-79"/>
                <a:ea typeface="+mj-ea"/>
                <a:cs typeface="BlenderConsensed" pitchFamily="50" charset="-79"/>
              </a:rPr>
              <a:t>שביעות </a:t>
            </a:r>
            <a:r>
              <a:rPr lang="he-IL" sz="4000" dirty="0">
                <a:solidFill>
                  <a:srgbClr val="595959"/>
                </a:solidFill>
                <a:latin typeface="BlenderConsensed" pitchFamily="50" charset="-79"/>
                <a:ea typeface="+mj-ea"/>
                <a:cs typeface="BlenderConsensed" pitchFamily="50" charset="-79"/>
              </a:rPr>
              <a:t>הרצון מיום השיא בקרב </a:t>
            </a:r>
            <a:r>
              <a:rPr lang="he-IL" sz="4000" dirty="0">
                <a:solidFill>
                  <a:srgbClr val="ECA338"/>
                </a:solidFill>
                <a:latin typeface="BlenderConsensed" pitchFamily="50" charset="-79"/>
                <a:ea typeface="+mj-ea"/>
                <a:cs typeface="BlenderConsensed" pitchFamily="50" charset="-79"/>
              </a:rPr>
              <a:t>ההורים</a:t>
            </a:r>
            <a:r>
              <a:rPr lang="he-IL" sz="4000" dirty="0">
                <a:solidFill>
                  <a:schemeClr val="bg2">
                    <a:lumMod val="50000"/>
                  </a:schemeClr>
                </a:solidFill>
                <a:latin typeface="BlenderConsensed" pitchFamily="50" charset="-79"/>
                <a:ea typeface="+mj-ea"/>
                <a:cs typeface="BlenderConsensed" pitchFamily="50" charset="-79"/>
              </a:rPr>
              <a:t> </a:t>
            </a:r>
            <a:r>
              <a:rPr lang="he-IL" sz="4000" dirty="0">
                <a:solidFill>
                  <a:srgbClr val="595959"/>
                </a:solidFill>
                <a:latin typeface="BlenderConsensed" pitchFamily="50" charset="-79"/>
                <a:ea typeface="+mj-ea"/>
                <a:cs typeface="BlenderConsensed" pitchFamily="50" charset="-79"/>
              </a:rPr>
              <a:t>הייתה</a:t>
            </a:r>
            <a:r>
              <a:rPr lang="he-IL" sz="4000" dirty="0">
                <a:solidFill>
                  <a:schemeClr val="bg2">
                    <a:lumMod val="50000"/>
                  </a:schemeClr>
                </a:solidFill>
                <a:latin typeface="BlenderConsensed" pitchFamily="50" charset="-79"/>
                <a:ea typeface="+mj-ea"/>
                <a:cs typeface="BlenderConsensed" pitchFamily="50" charset="-79"/>
              </a:rPr>
              <a:t> </a:t>
            </a:r>
            <a:r>
              <a:rPr lang="he-IL" sz="4000" dirty="0">
                <a:solidFill>
                  <a:srgbClr val="ECA338"/>
                </a:solidFill>
                <a:latin typeface="BlenderConsensed" pitchFamily="50" charset="-79"/>
                <a:ea typeface="+mj-ea"/>
                <a:cs typeface="BlenderConsensed" pitchFamily="50" charset="-79"/>
              </a:rPr>
              <a:t>גבוהה –גבוהה </a:t>
            </a:r>
            <a:r>
              <a:rPr lang="he-IL" sz="4000" dirty="0" smtClean="0">
                <a:solidFill>
                  <a:srgbClr val="ECA338"/>
                </a:solidFill>
                <a:latin typeface="BlenderConsensed" pitchFamily="50" charset="-79"/>
                <a:ea typeface="+mj-ea"/>
                <a:cs typeface="BlenderConsensed" pitchFamily="50" charset="-79"/>
              </a:rPr>
              <a:t>מאוד</a:t>
            </a:r>
            <a:endParaRPr lang="he-IL" sz="4000" dirty="0" smtClean="0">
              <a:solidFill>
                <a:schemeClr val="bg2">
                  <a:lumMod val="50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endParaRPr lang="he-IL" sz="800" dirty="0">
              <a:solidFill>
                <a:schemeClr val="bg2">
                  <a:lumMod val="50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r>
              <a:rPr lang="he-IL" sz="4000" dirty="0" smtClean="0">
                <a:solidFill>
                  <a:srgbClr val="ECA338"/>
                </a:solidFill>
                <a:latin typeface="BlenderConsensed" pitchFamily="50" charset="-79"/>
                <a:ea typeface="+mj-ea"/>
                <a:cs typeface="BlenderConsensed" pitchFamily="50" charset="-79"/>
              </a:rPr>
              <a:t>מעל </a:t>
            </a:r>
            <a:r>
              <a:rPr lang="he-IL" sz="4000" dirty="0">
                <a:solidFill>
                  <a:srgbClr val="ECA338"/>
                </a:solidFill>
                <a:latin typeface="BlenderConsensed" pitchFamily="50" charset="-79"/>
                <a:ea typeface="+mj-ea"/>
                <a:cs typeface="BlenderConsensed" pitchFamily="50" charset="-79"/>
              </a:rPr>
              <a:t>שני שליש מההורים </a:t>
            </a:r>
            <a:r>
              <a:rPr lang="he-IL" sz="4000" dirty="0">
                <a:solidFill>
                  <a:srgbClr val="595959"/>
                </a:solidFill>
                <a:latin typeface="BlenderConsensed" pitchFamily="50" charset="-79"/>
                <a:ea typeface="+mj-ea"/>
                <a:cs typeface="BlenderConsensed" pitchFamily="50" charset="-79"/>
              </a:rPr>
              <a:t>דיווחו כי אירוע השיא </a:t>
            </a:r>
            <a:r>
              <a:rPr lang="he-IL" sz="4000" dirty="0">
                <a:solidFill>
                  <a:srgbClr val="ECA338"/>
                </a:solidFill>
                <a:latin typeface="BlenderConsensed" pitchFamily="50" charset="-79"/>
                <a:ea typeface="+mj-ea"/>
                <a:cs typeface="BlenderConsensed" pitchFamily="50" charset="-79"/>
              </a:rPr>
              <a:t>עורר בהם רצון להעמיק </a:t>
            </a:r>
            <a:r>
              <a:rPr lang="he-IL" sz="4000" dirty="0">
                <a:solidFill>
                  <a:srgbClr val="595959"/>
                </a:solidFill>
                <a:latin typeface="BlenderConsensed" pitchFamily="50" charset="-79"/>
                <a:ea typeface="+mj-ea"/>
                <a:cs typeface="BlenderConsensed" pitchFamily="50" charset="-79"/>
              </a:rPr>
              <a:t>את הידע בערכי הליבה של עשרת </a:t>
            </a:r>
            <a:r>
              <a:rPr lang="he-IL" sz="4000" dirty="0" smtClean="0">
                <a:solidFill>
                  <a:srgbClr val="595959"/>
                </a:solidFill>
                <a:latin typeface="BlenderConsensed" pitchFamily="50" charset="-79"/>
                <a:ea typeface="+mj-ea"/>
                <a:cs typeface="BlenderConsensed" pitchFamily="50" charset="-79"/>
              </a:rPr>
              <a:t>הדברות</a:t>
            </a:r>
            <a:endParaRPr lang="he-IL" sz="4000" dirty="0">
              <a:solidFill>
                <a:srgbClr val="595959"/>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endParaRPr lang="he-IL" sz="4400" dirty="0">
              <a:solidFill>
                <a:schemeClr val="bg2">
                  <a:lumMod val="50000"/>
                </a:schemeClr>
              </a:solidFill>
              <a:latin typeface="BlenderConsensed" pitchFamily="50" charset="-79"/>
              <a:ea typeface="+mj-ea"/>
              <a:cs typeface="BlenderConsensed" pitchFamily="50" charset="-79"/>
            </a:endParaRPr>
          </a:p>
          <a:p>
            <a:pPr eaLnBrk="1" fontAlgn="auto" hangingPunct="1">
              <a:spcAft>
                <a:spcPts val="0"/>
              </a:spcAft>
              <a:buFont typeface="Wingdings" panose="05000000000000000000" pitchFamily="2" charset="2"/>
              <a:buChar char="§"/>
              <a:defRPr/>
            </a:pPr>
            <a:endParaRPr lang="he-IL" sz="4400" dirty="0" smtClean="0">
              <a:solidFill>
                <a:schemeClr val="bg2">
                  <a:lumMod val="50000"/>
                </a:schemeClr>
              </a:solidFill>
              <a:latin typeface="BlenderConsensed" pitchFamily="50" charset="-79"/>
              <a:ea typeface="+mj-ea"/>
              <a:cs typeface="BlenderConsensed" pitchFamily="50" charset="-79"/>
            </a:endParaRPr>
          </a:p>
        </p:txBody>
      </p:sp>
      <p:pic>
        <p:nvPicPr>
          <p:cNvPr id="123909"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194"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36195"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ההדרכה בתכנית – הכשרת המדריכים</a:t>
            </a:r>
          </a:p>
        </p:txBody>
      </p:sp>
      <p:pic>
        <p:nvPicPr>
          <p:cNvPr id="136196"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graphicFrame>
        <p:nvGraphicFramePr>
          <p:cNvPr id="8" name="מציין מיקום תוכן 4"/>
          <p:cNvGraphicFramePr>
            <a:graphicFrameLocks/>
          </p:cNvGraphicFramePr>
          <p:nvPr/>
        </p:nvGraphicFramePr>
        <p:xfrm>
          <a:off x="838200" y="1825625"/>
          <a:ext cx="10515600" cy="4790432"/>
        </p:xfrm>
        <a:graphic>
          <a:graphicData uri="http://schemas.openxmlformats.org/drawingml/2006/table">
            <a:tbl>
              <a:tblPr rtl="1" firstRow="1">
                <a:tableStyleId>{F5AB1C69-6EDB-4FF4-983F-18BD219EF322}</a:tableStyleId>
              </a:tblPr>
              <a:tblGrid>
                <a:gridCol w="5257800"/>
                <a:gridCol w="5257800"/>
              </a:tblGrid>
              <a:tr h="869950">
                <a:tc>
                  <a:txBody>
                    <a:bodyPr/>
                    <a:lstStyle/>
                    <a:p>
                      <a:pPr algn="ctr" rtl="1"/>
                      <a:r>
                        <a:rPr lang="he-IL" sz="4000" dirty="0" smtClean="0">
                          <a:latin typeface="BlenderConsensed" panose="02000806000000020004" pitchFamily="50" charset="-79"/>
                          <a:cs typeface="BlenderConsensed" panose="02000806000000020004" pitchFamily="50" charset="-79"/>
                        </a:rPr>
                        <a:t>נקודות חוזק</a:t>
                      </a:r>
                      <a:endParaRPr lang="he-IL" sz="4000" dirty="0">
                        <a:latin typeface="BlenderConsensed" panose="02000806000000020004" pitchFamily="50" charset="-79"/>
                        <a:cs typeface="BlenderConsensed" panose="02000806000000020004" pitchFamily="50" charset="-79"/>
                      </a:endParaRPr>
                    </a:p>
                  </a:txBody>
                  <a:tcPr marT="45716" marB="45716"/>
                </a:tc>
                <a:tc>
                  <a:txBody>
                    <a:bodyPr/>
                    <a:lstStyle/>
                    <a:p>
                      <a:pPr algn="ctr" rtl="1"/>
                      <a:r>
                        <a:rPr lang="he-IL" sz="4000" dirty="0" smtClean="0">
                          <a:latin typeface="BlenderConsensed" panose="02000806000000020004" pitchFamily="50" charset="-79"/>
                          <a:cs typeface="BlenderConsensed" panose="02000806000000020004" pitchFamily="50" charset="-79"/>
                        </a:rPr>
                        <a:t>נקודות לשיפור</a:t>
                      </a:r>
                      <a:endParaRPr lang="he-IL" sz="4000" dirty="0">
                        <a:latin typeface="BlenderConsensed" panose="02000806000000020004" pitchFamily="50" charset="-79"/>
                        <a:cs typeface="BlenderConsensed" panose="02000806000000020004" pitchFamily="50" charset="-79"/>
                      </a:endParaRPr>
                    </a:p>
                  </a:txBody>
                  <a:tcPr marT="45716" marB="45716"/>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למידת עמיתים</a:t>
                      </a:r>
                    </a:p>
                  </a:txBody>
                  <a:tcPr marT="45716" marB="45716"/>
                </a:tc>
                <a:tc rowSpan="2">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כלים ומתודולוגיות הדרכה </a:t>
                      </a:r>
                    </a:p>
                  </a:txBody>
                  <a:tcPr marT="45716" marB="45716"/>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אינטראקציה בין מדריכים</a:t>
                      </a:r>
                    </a:p>
                  </a:txBody>
                  <a:tcPr marT="45716" marB="45716"/>
                </a:tc>
                <a:tc vMerge="1">
                  <a:txBody>
                    <a:bodyPr/>
                    <a:lstStyle/>
                    <a:p>
                      <a:pPr algn="just">
                        <a:buFont typeface="Wingdings" panose="05000000000000000000" pitchFamily="2" charset="2"/>
                        <a:buNone/>
                      </a:pPr>
                      <a:endParaRPr lang="he-IL" sz="4400" kern="1200" dirty="0" smtClean="0">
                        <a:solidFill>
                          <a:srgbClr val="595959"/>
                        </a:solidFill>
                        <a:latin typeface="BlenderConsensed" pitchFamily="50" charset="-79"/>
                        <a:ea typeface="+mn-ea"/>
                        <a:cs typeface="BlenderConsensed" pitchFamily="50" charset="-79"/>
                      </a:endParaRPr>
                    </a:p>
                  </a:txBody>
                  <a:tcPr/>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סגל ההכשרה</a:t>
                      </a:r>
                    </a:p>
                  </a:txBody>
                  <a:tcPr marT="45716" marB="45716"/>
                </a:tc>
                <a:tc row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4000" kern="1200" dirty="0" smtClean="0">
                          <a:solidFill>
                            <a:srgbClr val="595959"/>
                          </a:solidFill>
                          <a:latin typeface="BlenderConsensed" pitchFamily="50" charset="-79"/>
                          <a:ea typeface="+mn-ea"/>
                          <a:cs typeface="BlenderConsensed" pitchFamily="50" charset="-79"/>
                        </a:rPr>
                        <a:t>תחושת מסוגלות והכנה ל"שטח"</a:t>
                      </a:r>
                      <a:endParaRPr lang="he-IL" sz="4400" kern="1200" dirty="0" smtClean="0">
                        <a:solidFill>
                          <a:srgbClr val="595959"/>
                        </a:solidFill>
                        <a:latin typeface="BlenderConsensed" pitchFamily="50" charset="-79"/>
                        <a:ea typeface="+mn-ea"/>
                        <a:cs typeface="BlenderConsensed" pitchFamily="50" charset="-79"/>
                      </a:endParaRPr>
                    </a:p>
                    <a:p>
                      <a:pPr algn="r" rtl="1"/>
                      <a:endParaRPr lang="he-IL" sz="4000" dirty="0" smtClean="0">
                        <a:solidFill>
                          <a:srgbClr val="595959"/>
                        </a:solidFill>
                        <a:latin typeface="BlenderConsensed" panose="02000806000000020004" pitchFamily="50" charset="-79"/>
                        <a:cs typeface="BlenderConsensed" panose="02000806000000020004" pitchFamily="50" charset="-79"/>
                      </a:endParaRPr>
                    </a:p>
                  </a:txBody>
                  <a:tcPr marT="45716" marB="45716"/>
                </a:tc>
              </a:tr>
              <a:tr h="869950">
                <a:tc>
                  <a:txBody>
                    <a:bodyPr/>
                    <a:lstStyle/>
                    <a:p>
                      <a:pPr algn="r" rtl="1"/>
                      <a:r>
                        <a:rPr lang="he-IL" sz="4000" dirty="0" smtClean="0">
                          <a:solidFill>
                            <a:srgbClr val="595959"/>
                          </a:solidFill>
                          <a:latin typeface="BlenderConsensed" panose="02000806000000020004" pitchFamily="50" charset="-79"/>
                          <a:cs typeface="BlenderConsensed" panose="02000806000000020004" pitchFamily="50" charset="-79"/>
                        </a:rPr>
                        <a:t>יצירת תחושת מוטיבציה ושייכות</a:t>
                      </a:r>
                    </a:p>
                  </a:txBody>
                  <a:tcPr marT="45716" marB="45716"/>
                </a:tc>
                <a:tc vMerge="1">
                  <a:txBody>
                    <a:bodyPr/>
                    <a:lstStyle/>
                    <a:p>
                      <a:pPr algn="ctr" rtl="1"/>
                      <a:endParaRPr lang="he-IL" sz="4000" dirty="0">
                        <a:latin typeface="BlenderConsensed" panose="02000806000000020004" pitchFamily="50" charset="-79"/>
                        <a:cs typeface="BlenderConsensed" panose="02000806000000020004" pitchFamily="50" charset="-79"/>
                      </a:endParaRPr>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4386"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144387"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ההדרכה בתכנית – </a:t>
            </a:r>
            <a:r>
              <a:rPr lang="en-US" altLang="he-IL" sz="4800" smtClean="0">
                <a:solidFill>
                  <a:schemeClr val="bg1"/>
                </a:solidFill>
                <a:latin typeface="Bernard MT Condensed" pitchFamily="18" charset="0"/>
                <a:cs typeface="BlenderConsensed" pitchFamily="50" charset="-79"/>
              </a:rPr>
              <a:t>so what?</a:t>
            </a:r>
            <a:endParaRPr lang="he-IL" altLang="he-IL" sz="4800" smtClean="0">
              <a:solidFill>
                <a:schemeClr val="bg1"/>
              </a:solidFill>
              <a:latin typeface="Bernard MT Condensed" pitchFamily="18" charset="0"/>
              <a:cs typeface="BlenderConsensed" pitchFamily="50" charset="-79"/>
            </a:endParaRPr>
          </a:p>
        </p:txBody>
      </p:sp>
      <p:sp>
        <p:nvSpPr>
          <p:cNvPr id="3" name="מציין מיקום תוכן 2"/>
          <p:cNvSpPr>
            <a:spLocks noGrp="1"/>
          </p:cNvSpPr>
          <p:nvPr>
            <p:ph idx="1"/>
          </p:nvPr>
        </p:nvSpPr>
        <p:spPr/>
        <p:txBody>
          <a:bodyPr rtlCol="1">
            <a:normAutofit lnSpcReduction="10000"/>
          </a:bodyPr>
          <a:lstStyle/>
          <a:p>
            <a:pPr algn="just" eaLnBrk="1" fontAlgn="auto" hangingPunct="1">
              <a:spcAft>
                <a:spcPts val="0"/>
              </a:spcAft>
              <a:buFont typeface="Wingdings" panose="05000000000000000000" pitchFamily="2" charset="2"/>
              <a:buChar char="§"/>
              <a:defRPr/>
            </a:pPr>
            <a:r>
              <a:rPr lang="he-IL" sz="4000" dirty="0">
                <a:solidFill>
                  <a:srgbClr val="595959"/>
                </a:solidFill>
                <a:latin typeface="BlenderConsensed" pitchFamily="50" charset="-79"/>
                <a:ea typeface="+mj-ea"/>
                <a:cs typeface="BlenderConsensed" pitchFamily="50" charset="-79"/>
              </a:rPr>
              <a:t>קיימת</a:t>
            </a:r>
            <a:r>
              <a:rPr lang="he-IL" sz="4000" dirty="0" smtClean="0">
                <a:solidFill>
                  <a:schemeClr val="bg2">
                    <a:lumMod val="50000"/>
                  </a:schemeClr>
                </a:solidFill>
                <a:latin typeface="BlenderConsensed" pitchFamily="50" charset="-79"/>
                <a:ea typeface="+mj-ea"/>
                <a:cs typeface="BlenderConsensed" pitchFamily="50" charset="-79"/>
              </a:rPr>
              <a:t> </a:t>
            </a:r>
            <a:r>
              <a:rPr lang="he-IL" sz="4000" dirty="0">
                <a:solidFill>
                  <a:srgbClr val="ECA338"/>
                </a:solidFill>
                <a:latin typeface="BlenderConsensed" pitchFamily="50" charset="-79"/>
                <a:ea typeface="+mj-ea"/>
                <a:cs typeface="BlenderConsensed" pitchFamily="50" charset="-79"/>
              </a:rPr>
              <a:t>שביעות רצון </a:t>
            </a:r>
            <a:r>
              <a:rPr lang="he-IL" sz="4000" dirty="0">
                <a:solidFill>
                  <a:srgbClr val="595959"/>
                </a:solidFill>
                <a:latin typeface="BlenderConsensed" pitchFamily="50" charset="-79"/>
                <a:ea typeface="+mj-ea"/>
                <a:cs typeface="BlenderConsensed" pitchFamily="50" charset="-79"/>
              </a:rPr>
              <a:t>מהכשרת המדריכים, והיא </a:t>
            </a:r>
            <a:r>
              <a:rPr lang="he-IL" sz="4000" dirty="0" smtClean="0">
                <a:solidFill>
                  <a:srgbClr val="ECA338"/>
                </a:solidFill>
                <a:latin typeface="BlenderConsensed" pitchFamily="50" charset="-79"/>
                <a:ea typeface="+mj-ea"/>
                <a:cs typeface="BlenderConsensed" pitchFamily="50" charset="-79"/>
              </a:rPr>
              <a:t>נתפסת </a:t>
            </a:r>
            <a:r>
              <a:rPr lang="he-IL" sz="4000" dirty="0">
                <a:solidFill>
                  <a:srgbClr val="ECA338"/>
                </a:solidFill>
                <a:latin typeface="BlenderConsensed" pitchFamily="50" charset="-79"/>
                <a:ea typeface="+mj-ea"/>
                <a:cs typeface="BlenderConsensed" pitchFamily="50" charset="-79"/>
              </a:rPr>
              <a:t>כחשובה </a:t>
            </a:r>
            <a:r>
              <a:rPr lang="he-IL" sz="4000" dirty="0">
                <a:solidFill>
                  <a:srgbClr val="595959"/>
                </a:solidFill>
                <a:latin typeface="BlenderConsensed" pitchFamily="50" charset="-79"/>
                <a:ea typeface="+mj-ea"/>
                <a:cs typeface="BlenderConsensed" pitchFamily="50" charset="-79"/>
              </a:rPr>
              <a:t>וכמעמיקה את הידע בנושאי המערכים</a:t>
            </a:r>
          </a:p>
          <a:p>
            <a:pPr algn="just" eaLnBrk="1" fontAlgn="auto" hangingPunct="1">
              <a:spcAft>
                <a:spcPts val="0"/>
              </a:spcAft>
              <a:buFont typeface="Wingdings" panose="05000000000000000000" pitchFamily="2" charset="2"/>
              <a:buChar char="§"/>
              <a:defRPr/>
            </a:pPr>
            <a:r>
              <a:rPr lang="he-IL" sz="4000" dirty="0">
                <a:solidFill>
                  <a:srgbClr val="595959"/>
                </a:solidFill>
                <a:latin typeface="BlenderConsensed" pitchFamily="50" charset="-79"/>
                <a:ea typeface="+mj-ea"/>
                <a:cs typeface="BlenderConsensed" pitchFamily="50" charset="-79"/>
              </a:rPr>
              <a:t>נדרשים תכנים נוספים של </a:t>
            </a:r>
            <a:r>
              <a:rPr lang="he-IL" sz="4000" dirty="0">
                <a:solidFill>
                  <a:srgbClr val="ECA338"/>
                </a:solidFill>
                <a:latin typeface="BlenderConsensed" pitchFamily="50" charset="-79"/>
                <a:ea typeface="+mj-ea"/>
                <a:cs typeface="BlenderConsensed" pitchFamily="50" charset="-79"/>
              </a:rPr>
              <a:t>מתודולוגיות הדרכה </a:t>
            </a:r>
            <a:r>
              <a:rPr lang="he-IL" sz="4000" dirty="0">
                <a:solidFill>
                  <a:srgbClr val="595959"/>
                </a:solidFill>
                <a:latin typeface="BlenderConsensed" pitchFamily="50" charset="-79"/>
                <a:ea typeface="+mj-ea"/>
                <a:cs typeface="BlenderConsensed" pitchFamily="50" charset="-79"/>
              </a:rPr>
              <a:t>ו</a:t>
            </a:r>
            <a:r>
              <a:rPr lang="he-IL" sz="4000" dirty="0">
                <a:solidFill>
                  <a:srgbClr val="ECA338"/>
                </a:solidFill>
                <a:latin typeface="BlenderConsensed" pitchFamily="50" charset="-79"/>
                <a:ea typeface="+mj-ea"/>
                <a:cs typeface="BlenderConsensed" pitchFamily="50" charset="-79"/>
              </a:rPr>
              <a:t>התמודדות עם </a:t>
            </a:r>
            <a:r>
              <a:rPr lang="he-IL" sz="4000" dirty="0" smtClean="0">
                <a:solidFill>
                  <a:srgbClr val="ECA338"/>
                </a:solidFill>
                <a:latin typeface="BlenderConsensed" pitchFamily="50" charset="-79"/>
                <a:ea typeface="+mj-ea"/>
                <a:cs typeface="BlenderConsensed" pitchFamily="50" charset="-79"/>
              </a:rPr>
              <a:t>התנגדויות</a:t>
            </a:r>
            <a:endParaRPr lang="he-IL" sz="4000" dirty="0">
              <a:solidFill>
                <a:srgbClr val="ECA338"/>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r>
              <a:rPr lang="he-IL" sz="4000" dirty="0">
                <a:solidFill>
                  <a:srgbClr val="595959"/>
                </a:solidFill>
                <a:latin typeface="BlenderConsensed" pitchFamily="50" charset="-79"/>
                <a:ea typeface="+mj-ea"/>
                <a:cs typeface="BlenderConsensed" pitchFamily="50" charset="-79"/>
              </a:rPr>
              <a:t>עולה הצורך לבנות </a:t>
            </a:r>
            <a:r>
              <a:rPr lang="he-IL" sz="4000" dirty="0">
                <a:solidFill>
                  <a:srgbClr val="ECA338"/>
                </a:solidFill>
                <a:latin typeface="BlenderConsensed" pitchFamily="50" charset="-79"/>
                <a:ea typeface="+mj-ea"/>
                <a:cs typeface="BlenderConsensed" pitchFamily="50" charset="-79"/>
              </a:rPr>
              <a:t>תכנית התפתחות וקידום </a:t>
            </a:r>
            <a:r>
              <a:rPr lang="he-IL" sz="4000" dirty="0">
                <a:solidFill>
                  <a:srgbClr val="595959"/>
                </a:solidFill>
                <a:latin typeface="BlenderConsensed" pitchFamily="50" charset="-79"/>
                <a:ea typeface="+mj-ea"/>
                <a:cs typeface="BlenderConsensed" pitchFamily="50" charset="-79"/>
              </a:rPr>
              <a:t>למדריכים בתכנית, על מנת למנוע תחושות שחיקה ומיצוי</a:t>
            </a:r>
          </a:p>
        </p:txBody>
      </p:sp>
      <p:pic>
        <p:nvPicPr>
          <p:cNvPr id="144389"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2818" name="תמונה 6" descr="C:\Users\אפרת\Desktop\לוגו.jpg"/>
          <p:cNvPicPr>
            <a:picLocks noChangeAspect="1" noChangeArrowheads="1"/>
          </p:cNvPicPr>
          <p:nvPr/>
        </p:nvPicPr>
        <p:blipFill>
          <a:blip r:embed="rId4" cstate="print"/>
          <a:srcRect/>
          <a:stretch>
            <a:fillRect/>
          </a:stretch>
        </p:blipFill>
        <p:spPr bwMode="auto">
          <a:xfrm>
            <a:off x="5292725" y="6176963"/>
            <a:ext cx="1606550" cy="682625"/>
          </a:xfrm>
          <a:prstGeom prst="rect">
            <a:avLst/>
          </a:prstGeom>
          <a:noFill/>
          <a:ln w="9525">
            <a:noFill/>
            <a:miter lim="800000"/>
            <a:headEnd/>
            <a:tailEnd/>
          </a:ln>
        </p:spPr>
      </p:pic>
      <p:sp>
        <p:nvSpPr>
          <p:cNvPr id="162819"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הצעות להגברת השפעת התכנית</a:t>
            </a:r>
          </a:p>
        </p:txBody>
      </p:sp>
      <p:sp>
        <p:nvSpPr>
          <p:cNvPr id="3" name="מציין מיקום תוכן 2"/>
          <p:cNvSpPr>
            <a:spLocks noGrp="1"/>
          </p:cNvSpPr>
          <p:nvPr>
            <p:ph idx="1"/>
          </p:nvPr>
        </p:nvSpPr>
        <p:spPr>
          <a:xfrm>
            <a:off x="838200" y="1792288"/>
            <a:ext cx="10515600" cy="4351337"/>
          </a:xfrm>
        </p:spPr>
        <p:txBody>
          <a:bodyPr rtlCol="1">
            <a:noAutofit/>
          </a:bodyPr>
          <a:lstStyle/>
          <a:p>
            <a:pPr algn="just" eaLnBrk="1" fontAlgn="auto" hangingPunct="1">
              <a:spcAft>
                <a:spcPts val="0"/>
              </a:spcAft>
              <a:buFont typeface="Wingdings" panose="05000000000000000000" pitchFamily="2" charset="2"/>
              <a:buChar char="§"/>
              <a:defRPr/>
            </a:pPr>
            <a:r>
              <a:rPr lang="he-IL" sz="4000" dirty="0">
                <a:solidFill>
                  <a:srgbClr val="ECA338"/>
                </a:solidFill>
                <a:latin typeface="BlenderConsensed" pitchFamily="50" charset="-79"/>
                <a:ea typeface="+mj-ea"/>
                <a:cs typeface="BlenderConsensed" pitchFamily="50" charset="-79"/>
              </a:rPr>
              <a:t>הרחבת התכנית אל מחוץ לגבולות 'עשרת' </a:t>
            </a:r>
            <a:endParaRPr lang="he-IL" sz="4000" dirty="0" smtClean="0">
              <a:solidFill>
                <a:srgbClr val="ECA338"/>
              </a:solidFill>
              <a:latin typeface="BlenderConsensed" pitchFamily="50" charset="-79"/>
              <a:ea typeface="+mj-ea"/>
              <a:cs typeface="BlenderConsensed" pitchFamily="50" charset="-79"/>
            </a:endParaRPr>
          </a:p>
          <a:p>
            <a:pPr lvl="1" algn="just"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פעילויות </a:t>
            </a:r>
            <a:r>
              <a:rPr lang="he-IL" sz="3200" dirty="0">
                <a:solidFill>
                  <a:schemeClr val="tx1">
                    <a:lumMod val="65000"/>
                    <a:lumOff val="35000"/>
                  </a:schemeClr>
                </a:solidFill>
                <a:latin typeface="BlenderConsensed" pitchFamily="50" charset="-79"/>
                <a:ea typeface="+mj-ea"/>
                <a:cs typeface="BlenderConsensed" pitchFamily="50" charset="-79"/>
              </a:rPr>
              <a:t>המשך בבית </a:t>
            </a:r>
            <a:r>
              <a:rPr lang="he-IL" sz="3200" dirty="0" smtClean="0">
                <a:solidFill>
                  <a:schemeClr val="tx1">
                    <a:lumMod val="65000"/>
                    <a:lumOff val="35000"/>
                  </a:schemeClr>
                </a:solidFill>
                <a:latin typeface="BlenderConsensed" pitchFamily="50" charset="-79"/>
                <a:ea typeface="+mj-ea"/>
                <a:cs typeface="BlenderConsensed" pitchFamily="50" charset="-79"/>
              </a:rPr>
              <a:t>הספר</a:t>
            </a:r>
          </a:p>
          <a:p>
            <a:pPr lvl="1" algn="just"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 </a:t>
            </a:r>
            <a:r>
              <a:rPr lang="he-IL" sz="3200" dirty="0">
                <a:solidFill>
                  <a:schemeClr val="tx1">
                    <a:lumMod val="65000"/>
                    <a:lumOff val="35000"/>
                  </a:schemeClr>
                </a:solidFill>
                <a:latin typeface="BlenderConsensed" pitchFamily="50" charset="-79"/>
                <a:ea typeface="+mj-ea"/>
                <a:cs typeface="BlenderConsensed" pitchFamily="50" charset="-79"/>
              </a:rPr>
              <a:t>עשייה </a:t>
            </a:r>
            <a:r>
              <a:rPr lang="he-IL" sz="3200" dirty="0" smtClean="0">
                <a:solidFill>
                  <a:schemeClr val="tx1">
                    <a:lumMod val="65000"/>
                    <a:lumOff val="35000"/>
                  </a:schemeClr>
                </a:solidFill>
                <a:latin typeface="BlenderConsensed" pitchFamily="50" charset="-79"/>
                <a:ea typeface="+mj-ea"/>
                <a:cs typeface="BlenderConsensed" pitchFamily="50" charset="-79"/>
              </a:rPr>
              <a:t>חברתית</a:t>
            </a:r>
          </a:p>
          <a:p>
            <a:pPr lvl="1" algn="just"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 </a:t>
            </a:r>
            <a:r>
              <a:rPr lang="he-IL" sz="3200" dirty="0">
                <a:solidFill>
                  <a:schemeClr val="tx1">
                    <a:lumMod val="65000"/>
                    <a:lumOff val="35000"/>
                  </a:schemeClr>
                </a:solidFill>
                <a:latin typeface="BlenderConsensed" pitchFamily="50" charset="-79"/>
                <a:ea typeface="+mj-ea"/>
                <a:cs typeface="BlenderConsensed" pitchFamily="50" charset="-79"/>
              </a:rPr>
              <a:t>המשכיות במרחב האינטרנטי </a:t>
            </a:r>
            <a:endParaRPr lang="he-IL" sz="3200" dirty="0" smtClean="0">
              <a:solidFill>
                <a:schemeClr val="tx1">
                  <a:lumMod val="65000"/>
                  <a:lumOff val="35000"/>
                </a:schemeClr>
              </a:solidFill>
              <a:latin typeface="BlenderConsensed" pitchFamily="50" charset="-79"/>
              <a:ea typeface="+mj-ea"/>
              <a:cs typeface="BlenderConsensed" pitchFamily="50" charset="-79"/>
            </a:endParaRPr>
          </a:p>
          <a:p>
            <a:pPr lvl="1" algn="just" eaLnBrk="1" fontAlgn="auto" hangingPunct="1">
              <a:spcAft>
                <a:spcPts val="0"/>
              </a:spcAft>
              <a:buFont typeface="Wingdings" panose="05000000000000000000" pitchFamily="2" charset="2"/>
              <a:buChar char="§"/>
              <a:defRPr/>
            </a:pPr>
            <a:r>
              <a:rPr lang="he-IL" sz="3200" dirty="0">
                <a:solidFill>
                  <a:schemeClr val="tx1">
                    <a:lumMod val="65000"/>
                    <a:lumOff val="35000"/>
                  </a:schemeClr>
                </a:solidFill>
                <a:latin typeface="BlenderConsensed" pitchFamily="50" charset="-79"/>
                <a:ea typeface="+mj-ea"/>
                <a:cs typeface="BlenderConsensed" pitchFamily="50" charset="-79"/>
              </a:rPr>
              <a:t> </a:t>
            </a:r>
            <a:r>
              <a:rPr lang="he-IL" sz="3200" dirty="0" smtClean="0">
                <a:solidFill>
                  <a:schemeClr val="tx1">
                    <a:lumMod val="65000"/>
                    <a:lumOff val="35000"/>
                  </a:schemeClr>
                </a:solidFill>
                <a:latin typeface="BlenderConsensed" pitchFamily="50" charset="-79"/>
                <a:ea typeface="+mj-ea"/>
                <a:cs typeface="BlenderConsensed" pitchFamily="50" charset="-79"/>
              </a:rPr>
              <a:t>רתימת ההורים</a:t>
            </a:r>
            <a:endParaRPr lang="he-IL" sz="3200" dirty="0">
              <a:solidFill>
                <a:schemeClr val="tx1">
                  <a:lumMod val="65000"/>
                  <a:lumOff val="35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r>
              <a:rPr lang="he-IL" sz="4000" dirty="0">
                <a:solidFill>
                  <a:schemeClr val="tx1">
                    <a:lumMod val="65000"/>
                    <a:lumOff val="35000"/>
                  </a:schemeClr>
                </a:solidFill>
                <a:latin typeface="BlenderConsensed" pitchFamily="50" charset="-79"/>
                <a:ea typeface="+mj-ea"/>
                <a:cs typeface="BlenderConsensed" pitchFamily="50" charset="-79"/>
              </a:rPr>
              <a:t> </a:t>
            </a:r>
            <a:r>
              <a:rPr lang="he-IL" sz="4000" dirty="0">
                <a:solidFill>
                  <a:srgbClr val="ECA338"/>
                </a:solidFill>
                <a:latin typeface="BlenderConsensed" pitchFamily="50" charset="-79"/>
                <a:ea typeface="+mj-ea"/>
                <a:cs typeface="BlenderConsensed" pitchFamily="50" charset="-79"/>
              </a:rPr>
              <a:t>הרחבת התכנית במסגרת 'עשרת' </a:t>
            </a:r>
          </a:p>
          <a:p>
            <a:pPr lvl="1" algn="just" eaLnBrk="1" fontAlgn="auto" hangingPunct="1">
              <a:spcAft>
                <a:spcPts val="0"/>
              </a:spcAft>
              <a:buFont typeface="Wingdings" panose="05000000000000000000" pitchFamily="2" charset="2"/>
              <a:buChar char="§"/>
              <a:defRPr/>
            </a:pPr>
            <a:r>
              <a:rPr lang="he-IL" sz="3200" dirty="0" smtClean="0">
                <a:solidFill>
                  <a:schemeClr val="tx1">
                    <a:lumMod val="65000"/>
                    <a:lumOff val="35000"/>
                  </a:schemeClr>
                </a:solidFill>
                <a:latin typeface="BlenderConsensed" pitchFamily="50" charset="-79"/>
                <a:ea typeface="+mj-ea"/>
                <a:cs typeface="BlenderConsensed" pitchFamily="50" charset="-79"/>
              </a:rPr>
              <a:t>המשכיות </a:t>
            </a:r>
            <a:r>
              <a:rPr lang="he-IL" sz="3200" dirty="0">
                <a:solidFill>
                  <a:schemeClr val="tx1">
                    <a:lumMod val="65000"/>
                    <a:lumOff val="35000"/>
                  </a:schemeClr>
                </a:solidFill>
                <a:latin typeface="BlenderConsensed" pitchFamily="50" charset="-79"/>
                <a:ea typeface="+mj-ea"/>
                <a:cs typeface="BlenderConsensed" pitchFamily="50" charset="-79"/>
              </a:rPr>
              <a:t>התכנית לאורך שנות </a:t>
            </a:r>
            <a:r>
              <a:rPr lang="he-IL" sz="3200" dirty="0" smtClean="0">
                <a:solidFill>
                  <a:schemeClr val="tx1">
                    <a:lumMod val="65000"/>
                    <a:lumOff val="35000"/>
                  </a:schemeClr>
                </a:solidFill>
                <a:latin typeface="BlenderConsensed" pitchFamily="50" charset="-79"/>
                <a:ea typeface="+mj-ea"/>
                <a:cs typeface="BlenderConsensed" pitchFamily="50" charset="-79"/>
              </a:rPr>
              <a:t>החטיבה</a:t>
            </a:r>
            <a:endParaRPr lang="he-IL" sz="3200" dirty="0">
              <a:solidFill>
                <a:schemeClr val="tx1">
                  <a:lumMod val="65000"/>
                  <a:lumOff val="35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r>
              <a:rPr lang="he-IL" sz="4000" dirty="0">
                <a:solidFill>
                  <a:srgbClr val="ECA338"/>
                </a:solidFill>
                <a:latin typeface="BlenderConsensed" pitchFamily="50" charset="-79"/>
                <a:ea typeface="+mj-ea"/>
                <a:cs typeface="BlenderConsensed" pitchFamily="50" charset="-79"/>
              </a:rPr>
              <a:t>הרחבת השימוש במתודות המפעילות את </a:t>
            </a:r>
            <a:r>
              <a:rPr lang="he-IL" sz="4000" dirty="0" smtClean="0">
                <a:solidFill>
                  <a:srgbClr val="ECA338"/>
                </a:solidFill>
                <a:latin typeface="BlenderConsensed" pitchFamily="50" charset="-79"/>
                <a:ea typeface="+mj-ea"/>
                <a:cs typeface="BlenderConsensed" pitchFamily="50" charset="-79"/>
              </a:rPr>
              <a:t>התלמידים</a:t>
            </a:r>
            <a:endParaRPr lang="he-IL" sz="4000" dirty="0">
              <a:solidFill>
                <a:srgbClr val="ECA338"/>
              </a:solidFill>
              <a:latin typeface="BlenderConsensed" pitchFamily="50" charset="-79"/>
              <a:ea typeface="+mj-ea"/>
              <a:cs typeface="BlenderConsensed" pitchFamily="50" charset="-79"/>
            </a:endParaRPr>
          </a:p>
        </p:txBody>
      </p:sp>
      <p:pic>
        <p:nvPicPr>
          <p:cNvPr id="162821"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
        <p:nvSpPr>
          <p:cNvPr id="4" name="לחצן פעולה: חזרה 3">
            <a:hlinkClick r:id="" action="ppaction://noaction" highlightClick="1"/>
          </p:cNvPr>
          <p:cNvSpPr/>
          <p:nvPr/>
        </p:nvSpPr>
        <p:spPr>
          <a:xfrm>
            <a:off x="838200" y="5826125"/>
            <a:ext cx="671513" cy="617538"/>
          </a:xfrm>
          <a:prstGeom prst="actionButtonRetur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5362" name="תמונה 8"/>
          <p:cNvPicPr>
            <a:picLocks noChangeAspect="1"/>
          </p:cNvPicPr>
          <p:nvPr/>
        </p:nvPicPr>
        <p:blipFill>
          <a:blip r:embed="rId4" cstate="print"/>
          <a:srcRect/>
          <a:stretch>
            <a:fillRect/>
          </a:stretch>
        </p:blipFill>
        <p:spPr bwMode="auto">
          <a:xfrm>
            <a:off x="1003300" y="2862263"/>
            <a:ext cx="10185400" cy="4357687"/>
          </a:xfrm>
          <a:prstGeom prst="rect">
            <a:avLst/>
          </a:prstGeom>
          <a:noFill/>
          <a:ln w="9525">
            <a:noFill/>
            <a:miter lim="800000"/>
            <a:headEnd/>
            <a:tailEnd/>
          </a:ln>
        </p:spPr>
      </p:pic>
      <p:pic>
        <p:nvPicPr>
          <p:cNvPr id="15363" name="תמונה 6" descr="C:\Users\אפרת\Desktop\לוגו.jpg"/>
          <p:cNvPicPr>
            <a:picLocks noChangeAspect="1" noChangeArrowheads="1"/>
          </p:cNvPicPr>
          <p:nvPr/>
        </p:nvPicPr>
        <p:blipFill>
          <a:blip r:embed="rId5" cstate="print"/>
          <a:srcRect/>
          <a:stretch>
            <a:fillRect/>
          </a:stretch>
        </p:blipFill>
        <p:spPr bwMode="auto">
          <a:xfrm>
            <a:off x="5292725" y="6175375"/>
            <a:ext cx="1606550" cy="682625"/>
          </a:xfrm>
          <a:prstGeom prst="rect">
            <a:avLst/>
          </a:prstGeom>
          <a:noFill/>
          <a:ln w="9525">
            <a:noFill/>
            <a:miter lim="800000"/>
            <a:headEnd/>
            <a:tailEnd/>
          </a:ln>
        </p:spPr>
      </p:pic>
      <p:sp>
        <p:nvSpPr>
          <p:cNvPr id="15364"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השפעת התכנית על התלמידים</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a:solidFill>
                  <a:schemeClr val="tx1">
                    <a:lumMod val="65000"/>
                    <a:lumOff val="35000"/>
                  </a:schemeClr>
                </a:solidFill>
                <a:latin typeface="BlenderConsensed" pitchFamily="50" charset="-79"/>
                <a:ea typeface="+mj-ea"/>
                <a:cs typeface="BlenderConsensed" pitchFamily="50" charset="-79"/>
              </a:rPr>
              <a:t>מרבית התלמידים ייחסו את ההשפעה לרמה של </a:t>
            </a:r>
            <a:r>
              <a:rPr lang="he-IL" sz="4000" dirty="0">
                <a:solidFill>
                  <a:srgbClr val="ECA338"/>
                </a:solidFill>
                <a:latin typeface="BlenderConsensed" pitchFamily="50" charset="-79"/>
                <a:ea typeface="+mj-ea"/>
                <a:cs typeface="BlenderConsensed" pitchFamily="50" charset="-79"/>
              </a:rPr>
              <a:t>ידע </a:t>
            </a:r>
            <a:r>
              <a:rPr lang="he-IL" sz="4000" dirty="0" smtClean="0">
                <a:solidFill>
                  <a:srgbClr val="ECA338"/>
                </a:solidFill>
                <a:latin typeface="BlenderConsensed" pitchFamily="50" charset="-79"/>
                <a:ea typeface="+mj-ea"/>
                <a:cs typeface="BlenderConsensed" pitchFamily="50" charset="-79"/>
              </a:rPr>
              <a:t>ומודעות </a:t>
            </a:r>
            <a:r>
              <a:rPr lang="he-IL" sz="4000" dirty="0">
                <a:solidFill>
                  <a:schemeClr val="tx1">
                    <a:lumMod val="65000"/>
                    <a:lumOff val="35000"/>
                  </a:schemeClr>
                </a:solidFill>
                <a:latin typeface="BlenderConsensed" pitchFamily="50" charset="-79"/>
                <a:ea typeface="+mj-ea"/>
                <a:cs typeface="BlenderConsensed" pitchFamily="50" charset="-79"/>
              </a:rPr>
              <a:t>ולרמת </a:t>
            </a:r>
            <a:r>
              <a:rPr lang="he-IL" sz="4000" dirty="0">
                <a:solidFill>
                  <a:srgbClr val="ECA338"/>
                </a:solidFill>
                <a:latin typeface="BlenderConsensed" pitchFamily="50" charset="-79"/>
                <a:ea typeface="+mj-ea"/>
                <a:cs typeface="BlenderConsensed" pitchFamily="50" charset="-79"/>
              </a:rPr>
              <a:t>המוטיבציה לעשייה </a:t>
            </a:r>
          </a:p>
        </p:txBody>
      </p:sp>
      <p:pic>
        <p:nvPicPr>
          <p:cNvPr id="15366" name="Picture 1" descr="http://static.wixstatic.com/media/75dca7_e932326a18a53923d39e93a61754d092.jpg_srz_p_205_170_75_22_0.50_1.20_0.00_jpg_srz"/>
          <p:cNvPicPr>
            <a:picLocks noChangeAspect="1" noChangeArrowheads="1"/>
          </p:cNvPicPr>
          <p:nvPr/>
        </p:nvPicPr>
        <p:blipFill>
          <a:blip r:embed="rId6"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רשים 4"/>
          <p:cNvPicPr>
            <a:picLocks noChangeArrowheads="1"/>
          </p:cNvPicPr>
          <p:nvPr/>
        </p:nvPicPr>
        <p:blipFill>
          <a:blip r:embed="rId3" cstate="print"/>
          <a:srcRect/>
          <a:stretch>
            <a:fillRect/>
          </a:stretch>
        </p:blipFill>
        <p:spPr bwMode="auto">
          <a:xfrm>
            <a:off x="2090738" y="1987550"/>
            <a:ext cx="8437562" cy="4194175"/>
          </a:xfrm>
          <a:prstGeom prst="rect">
            <a:avLst/>
          </a:prstGeom>
          <a:noFill/>
        </p:spPr>
      </p:pic>
      <p:pic>
        <p:nvPicPr>
          <p:cNvPr id="25603"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25604"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הידע - הבנה</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הבנת הדיברות בכלל בתי הספר בסיום השנה:</a:t>
            </a:r>
            <a:endParaRPr lang="he-IL" sz="4000" dirty="0">
              <a:solidFill>
                <a:schemeClr val="tx1">
                  <a:lumMod val="65000"/>
                  <a:lumOff val="35000"/>
                </a:schemeClr>
              </a:solidFill>
              <a:latin typeface="BlenderConsensed" pitchFamily="50" charset="-79"/>
              <a:ea typeface="+mj-ea"/>
              <a:cs typeface="BlenderConsensed" pitchFamily="50" charset="-79"/>
            </a:endParaRPr>
          </a:p>
        </p:txBody>
      </p:sp>
      <p:pic>
        <p:nvPicPr>
          <p:cNvPr id="25606"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תמונה 6" descr="C:\Users\אפרת\Desktop\לוגו.jpg"/>
          <p:cNvPicPr>
            <a:picLocks noChangeAspect="1" noChangeArrowheads="1"/>
          </p:cNvPicPr>
          <p:nvPr/>
        </p:nvPicPr>
        <p:blipFill>
          <a:blip r:embed="rId4" cstate="print"/>
          <a:srcRect/>
          <a:stretch>
            <a:fillRect/>
          </a:stretch>
        </p:blipFill>
        <p:spPr bwMode="auto">
          <a:xfrm>
            <a:off x="5292725" y="6176963"/>
            <a:ext cx="1606550" cy="682625"/>
          </a:xfrm>
          <a:prstGeom prst="rect">
            <a:avLst/>
          </a:prstGeom>
          <a:noFill/>
          <a:ln w="9525">
            <a:noFill/>
            <a:miter lim="800000"/>
            <a:headEnd/>
            <a:tailEnd/>
          </a:ln>
        </p:spPr>
      </p:pic>
      <p:sp>
        <p:nvSpPr>
          <p:cNvPr id="27651"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הידע - הבנה</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עלייה בהבנת הדיברות</a:t>
            </a:r>
          </a:p>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בהשוואה </a:t>
            </a:r>
          </a:p>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לתחילת שנה, </a:t>
            </a:r>
          </a:p>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בפרט ב"מיכה </a:t>
            </a:r>
            <a:r>
              <a:rPr lang="he-IL" sz="4000" dirty="0" err="1" smtClean="0">
                <a:solidFill>
                  <a:schemeClr val="tx1">
                    <a:lumMod val="65000"/>
                    <a:lumOff val="35000"/>
                  </a:schemeClr>
                </a:solidFill>
                <a:latin typeface="BlenderConsensed" pitchFamily="50" charset="-79"/>
                <a:ea typeface="+mj-ea"/>
                <a:cs typeface="BlenderConsensed" pitchFamily="50" charset="-79"/>
              </a:rPr>
              <a:t>רייסר</a:t>
            </a:r>
            <a:r>
              <a:rPr lang="he-IL" sz="4000" dirty="0" smtClean="0">
                <a:solidFill>
                  <a:schemeClr val="tx1">
                    <a:lumMod val="65000"/>
                    <a:lumOff val="35000"/>
                  </a:schemeClr>
                </a:solidFill>
                <a:latin typeface="BlenderConsensed" pitchFamily="50" charset="-79"/>
                <a:ea typeface="+mj-ea"/>
                <a:cs typeface="BlenderConsensed" pitchFamily="50" charset="-79"/>
              </a:rPr>
              <a:t>"</a:t>
            </a:r>
          </a:p>
        </p:txBody>
      </p:sp>
      <p:pic>
        <p:nvPicPr>
          <p:cNvPr id="27653" name="תמונה 3"/>
          <p:cNvPicPr>
            <a:picLocks noChangeAspect="1"/>
          </p:cNvPicPr>
          <p:nvPr/>
        </p:nvPicPr>
        <p:blipFill>
          <a:blip r:embed="rId5" cstate="print"/>
          <a:srcRect/>
          <a:stretch>
            <a:fillRect/>
          </a:stretch>
        </p:blipFill>
        <p:spPr bwMode="auto">
          <a:xfrm>
            <a:off x="838200" y="2046288"/>
            <a:ext cx="6692900" cy="4057650"/>
          </a:xfrm>
          <a:prstGeom prst="rect">
            <a:avLst/>
          </a:prstGeom>
          <a:noFill/>
          <a:ln w="9525">
            <a:noFill/>
            <a:miter lim="800000"/>
            <a:headEnd/>
            <a:tailEnd/>
          </a:ln>
        </p:spPr>
      </p:pic>
      <p:pic>
        <p:nvPicPr>
          <p:cNvPr id="27654" name="Picture 1" descr="http://static.wixstatic.com/media/75dca7_e932326a18a53923d39e93a61754d092.jpg_srz_p_205_170_75_22_0.50_1.20_0.00_jpg_srz"/>
          <p:cNvPicPr>
            <a:picLocks noChangeAspect="1" noChangeArrowheads="1"/>
          </p:cNvPicPr>
          <p:nvPr/>
        </p:nvPicPr>
        <p:blipFill>
          <a:blip r:embed="rId6"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רשים 4"/>
          <p:cNvPicPr>
            <a:picLocks noChangeArrowheads="1"/>
          </p:cNvPicPr>
          <p:nvPr/>
        </p:nvPicPr>
        <p:blipFill>
          <a:blip r:embed="rId3" cstate="print"/>
          <a:srcRect/>
          <a:stretch>
            <a:fillRect/>
          </a:stretch>
        </p:blipFill>
        <p:spPr bwMode="auto">
          <a:xfrm>
            <a:off x="1176338" y="1878013"/>
            <a:ext cx="10180637" cy="4979987"/>
          </a:xfrm>
          <a:prstGeom prst="rect">
            <a:avLst/>
          </a:prstGeom>
          <a:noFill/>
        </p:spPr>
      </p:pic>
      <p:pic>
        <p:nvPicPr>
          <p:cNvPr id="31747" name="תמונה 6" descr="C:\Users\אפרת\Desktop\לוגו.jpg"/>
          <p:cNvPicPr>
            <a:picLocks noChangeAspect="1" noChangeArrowheads="1"/>
          </p:cNvPicPr>
          <p:nvPr/>
        </p:nvPicPr>
        <p:blipFill>
          <a:blip r:embed="rId4" cstate="print"/>
          <a:srcRect/>
          <a:stretch>
            <a:fillRect/>
          </a:stretch>
        </p:blipFill>
        <p:spPr bwMode="auto">
          <a:xfrm>
            <a:off x="5292725" y="6175375"/>
            <a:ext cx="1606550" cy="682625"/>
          </a:xfrm>
          <a:prstGeom prst="rect">
            <a:avLst/>
          </a:prstGeom>
          <a:noFill/>
          <a:ln w="9525">
            <a:noFill/>
            <a:miter lim="800000"/>
            <a:headEnd/>
            <a:tailEnd/>
          </a:ln>
        </p:spPr>
      </p:pic>
      <p:sp>
        <p:nvSpPr>
          <p:cNvPr id="31748"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הידע - זכירת הדיברות</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זכירת הדיברות בסיום השנה </a:t>
            </a: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p:txBody>
      </p:sp>
      <p:pic>
        <p:nvPicPr>
          <p:cNvPr id="31750"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3794" name="תרשים 5"/>
          <p:cNvGraphicFramePr>
            <a:graphicFrameLocks/>
          </p:cNvGraphicFramePr>
          <p:nvPr/>
        </p:nvGraphicFramePr>
        <p:xfrm>
          <a:off x="1209675" y="1954213"/>
          <a:ext cx="10059988" cy="4743450"/>
        </p:xfrm>
        <a:graphic>
          <a:graphicData uri="http://schemas.openxmlformats.org/presentationml/2006/ole">
            <p:oleObj spid="_x0000_s33794" name="Chart" r:id="rId5" imgW="10065368" imgH="4749196" progId="">
              <p:embed/>
            </p:oleObj>
          </a:graphicData>
        </a:graphic>
      </p:graphicFrame>
      <p:pic>
        <p:nvPicPr>
          <p:cNvPr id="33795" name="תמונה 6" descr="C:\Users\אפרת\Desktop\לוגו.jpg"/>
          <p:cNvPicPr>
            <a:picLocks noChangeAspect="1" noChangeArrowheads="1"/>
          </p:cNvPicPr>
          <p:nvPr/>
        </p:nvPicPr>
        <p:blipFill>
          <a:blip r:embed="rId6" cstate="print"/>
          <a:srcRect/>
          <a:stretch>
            <a:fillRect/>
          </a:stretch>
        </p:blipFill>
        <p:spPr bwMode="auto">
          <a:xfrm>
            <a:off x="5292725" y="6175375"/>
            <a:ext cx="1606550" cy="682625"/>
          </a:xfrm>
          <a:prstGeom prst="rect">
            <a:avLst/>
          </a:prstGeom>
          <a:noFill/>
          <a:ln w="9525">
            <a:noFill/>
            <a:miter lim="800000"/>
            <a:headEnd/>
            <a:tailEnd/>
          </a:ln>
        </p:spPr>
      </p:pic>
      <p:sp>
        <p:nvSpPr>
          <p:cNvPr id="33796"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הידע – זכירת הדיברות</a:t>
            </a:r>
          </a:p>
        </p:txBody>
      </p:sp>
      <p:sp>
        <p:nvSpPr>
          <p:cNvPr id="3" name="מציין מיקום תוכן 2"/>
          <p:cNvSpPr>
            <a:spLocks noGrp="1"/>
          </p:cNvSpPr>
          <p:nvPr>
            <p:ph idx="1"/>
          </p:nvPr>
        </p:nvSpPr>
        <p:spPr/>
        <p:txBody>
          <a:bodyPr rtlCol="1">
            <a:normAutofit/>
          </a:bodyPr>
          <a:lstStyle/>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זכירת הדיברות</a:t>
            </a:r>
          </a:p>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בהשוואה לתחילת</a:t>
            </a:r>
          </a:p>
          <a:p>
            <a:pPr marL="0" indent="0" eaLnBrk="1" fontAlgn="auto" hangingPunct="1">
              <a:spcAft>
                <a:spcPts val="0"/>
              </a:spcAft>
              <a:buFont typeface="Arial" panose="020B0604020202020204" pitchFamily="34" charset="0"/>
              <a:buNone/>
              <a:defRPr/>
            </a:pPr>
            <a:r>
              <a:rPr lang="he-IL" sz="4000" dirty="0" smtClean="0">
                <a:solidFill>
                  <a:schemeClr val="tx1">
                    <a:lumMod val="65000"/>
                    <a:lumOff val="35000"/>
                  </a:schemeClr>
                </a:solidFill>
                <a:latin typeface="BlenderConsensed" pitchFamily="50" charset="-79"/>
                <a:ea typeface="+mj-ea"/>
                <a:cs typeface="BlenderConsensed" pitchFamily="50" charset="-79"/>
              </a:rPr>
              <a:t>השנה  </a:t>
            </a: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p:txBody>
      </p:sp>
      <p:pic>
        <p:nvPicPr>
          <p:cNvPr id="33798" name="Picture 1" descr="http://static.wixstatic.com/media/75dca7_e932326a18a53923d39e93a61754d092.jpg_srz_p_205_170_75_22_0.50_1.20_0.00_jpg_srz"/>
          <p:cNvPicPr>
            <a:picLocks noChangeAspect="1" noChangeArrowheads="1"/>
          </p:cNvPicPr>
          <p:nvPr/>
        </p:nvPicPr>
        <p:blipFill>
          <a:blip r:embed="rId7"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תמונה 6" descr="C:\Users\אפרת\Desktop\לוגו.jpg"/>
          <p:cNvPicPr>
            <a:picLocks noChangeAspect="1" noChangeArrowheads="1"/>
          </p:cNvPicPr>
          <p:nvPr/>
        </p:nvPicPr>
        <p:blipFill>
          <a:blip r:embed="rId4" cstate="print"/>
          <a:srcRect/>
          <a:stretch>
            <a:fillRect/>
          </a:stretch>
        </p:blipFill>
        <p:spPr bwMode="auto">
          <a:xfrm>
            <a:off x="5292725" y="6154738"/>
            <a:ext cx="1606550" cy="682625"/>
          </a:xfrm>
          <a:prstGeom prst="rect">
            <a:avLst/>
          </a:prstGeom>
          <a:noFill/>
          <a:ln w="9525">
            <a:noFill/>
            <a:miter lim="800000"/>
            <a:headEnd/>
            <a:tailEnd/>
          </a:ln>
        </p:spPr>
      </p:pic>
      <p:sp>
        <p:nvSpPr>
          <p:cNvPr id="39939"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הידע – הפנמה</a:t>
            </a:r>
          </a:p>
        </p:txBody>
      </p:sp>
      <p:sp>
        <p:nvSpPr>
          <p:cNvPr id="3" name="מציין מיקום תוכן 2"/>
          <p:cNvSpPr>
            <a:spLocks noGrp="1"/>
          </p:cNvSpPr>
          <p:nvPr>
            <p:ph idx="1"/>
          </p:nvPr>
        </p:nvSpPr>
        <p:spPr/>
        <p:txBody>
          <a:bodyPr rtlCol="1">
            <a:normAutofit fontScale="92500" lnSpcReduction="20000"/>
          </a:bodyPr>
          <a:lstStyle/>
          <a:p>
            <a:pPr marL="0" indent="0" eaLnBrk="1" fontAlgn="auto" hangingPunct="1">
              <a:spcAft>
                <a:spcPts val="0"/>
              </a:spcAft>
              <a:buFont typeface="Arial" panose="020B0604020202020204" pitchFamily="34" charset="0"/>
              <a:buNone/>
              <a:defRPr/>
            </a:pPr>
            <a:r>
              <a:rPr lang="he-IL" sz="4800" dirty="0" smtClean="0">
                <a:solidFill>
                  <a:schemeClr val="tx1">
                    <a:lumMod val="65000"/>
                    <a:lumOff val="35000"/>
                  </a:schemeClr>
                </a:solidFill>
                <a:latin typeface="BlenderConsensed" pitchFamily="50" charset="-79"/>
                <a:ea typeface="+mj-ea"/>
                <a:cs typeface="BlenderConsensed" pitchFamily="50" charset="-79"/>
              </a:rPr>
              <a:t>הפנמת הדיברות  בחידון יום השיא:</a:t>
            </a:r>
          </a:p>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שיעורי המענה הנכון של התלמידים היו </a:t>
            </a:r>
            <a:r>
              <a:rPr lang="he-IL" sz="4000" dirty="0" smtClean="0">
                <a:solidFill>
                  <a:srgbClr val="ECA338"/>
                </a:solidFill>
                <a:latin typeface="BlenderConsensed" pitchFamily="50" charset="-79"/>
                <a:ea typeface="+mj-ea"/>
                <a:cs typeface="BlenderConsensed" pitchFamily="50" charset="-79"/>
              </a:rPr>
              <a:t>גבוהים</a:t>
            </a:r>
            <a:r>
              <a:rPr lang="he-IL" sz="4000" dirty="0" smtClean="0">
                <a:solidFill>
                  <a:schemeClr val="tx1">
                    <a:lumMod val="65000"/>
                    <a:lumOff val="35000"/>
                  </a:schemeClr>
                </a:solidFill>
                <a:latin typeface="BlenderConsensed" pitchFamily="50" charset="-79"/>
                <a:ea typeface="+mj-ea"/>
                <a:cs typeface="BlenderConsensed" pitchFamily="50" charset="-79"/>
              </a:rPr>
              <a:t> </a:t>
            </a:r>
            <a:r>
              <a:rPr lang="he-IL" sz="4000" dirty="0" smtClean="0">
                <a:solidFill>
                  <a:srgbClr val="ECA338"/>
                </a:solidFill>
                <a:latin typeface="BlenderConsensed" pitchFamily="50" charset="-79"/>
                <a:ea typeface="+mj-ea"/>
                <a:cs typeface="BlenderConsensed" pitchFamily="50" charset="-79"/>
              </a:rPr>
              <a:t>משל ההורים</a:t>
            </a:r>
          </a:p>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שיעורי המענה הנכון הגבוהים ביותר היו עבור הדברות "</a:t>
            </a:r>
            <a:r>
              <a:rPr lang="he-IL" sz="4000" dirty="0" smtClean="0">
                <a:solidFill>
                  <a:srgbClr val="ECA338"/>
                </a:solidFill>
                <a:latin typeface="BlenderConsensed" pitchFamily="50" charset="-79"/>
                <a:ea typeface="+mj-ea"/>
                <a:cs typeface="BlenderConsensed" pitchFamily="50" charset="-79"/>
              </a:rPr>
              <a:t>לא תגנוב</a:t>
            </a:r>
            <a:r>
              <a:rPr lang="he-IL" sz="4000" dirty="0" smtClean="0">
                <a:solidFill>
                  <a:schemeClr val="tx1">
                    <a:lumMod val="65000"/>
                    <a:lumOff val="35000"/>
                  </a:schemeClr>
                </a:solidFill>
                <a:latin typeface="BlenderConsensed" pitchFamily="50" charset="-79"/>
                <a:ea typeface="+mj-ea"/>
                <a:cs typeface="BlenderConsensed" pitchFamily="50" charset="-79"/>
              </a:rPr>
              <a:t>" </a:t>
            </a:r>
            <a:r>
              <a:rPr lang="he-IL" sz="4000" dirty="0" smtClean="0">
                <a:solidFill>
                  <a:srgbClr val="ECA338"/>
                </a:solidFill>
                <a:latin typeface="BlenderConsensed" pitchFamily="50" charset="-79"/>
                <a:ea typeface="+mj-ea"/>
                <a:cs typeface="BlenderConsensed" pitchFamily="50" charset="-79"/>
              </a:rPr>
              <a:t>ו"לא תרצח</a:t>
            </a:r>
            <a:r>
              <a:rPr lang="he-IL" sz="4000" dirty="0" smtClean="0">
                <a:solidFill>
                  <a:schemeClr val="tx1">
                    <a:lumMod val="65000"/>
                    <a:lumOff val="35000"/>
                  </a:schemeClr>
                </a:solidFill>
                <a:latin typeface="BlenderConsensed" pitchFamily="50" charset="-79"/>
                <a:ea typeface="+mj-ea"/>
                <a:cs typeface="BlenderConsensed" pitchFamily="50" charset="-79"/>
              </a:rPr>
              <a:t>". </a:t>
            </a:r>
          </a:p>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שיעורי המענה הנכון הנמוכים ביותר היו עבור הדברות "</a:t>
            </a:r>
            <a:r>
              <a:rPr lang="he-IL" sz="4000" dirty="0" smtClean="0">
                <a:solidFill>
                  <a:srgbClr val="ECA338"/>
                </a:solidFill>
                <a:latin typeface="BlenderConsensed" pitchFamily="50" charset="-79"/>
                <a:ea typeface="+mj-ea"/>
                <a:cs typeface="BlenderConsensed" pitchFamily="50" charset="-79"/>
              </a:rPr>
              <a:t>אנכי ה</a:t>
            </a:r>
            <a:r>
              <a:rPr lang="he-IL" sz="4000" dirty="0" smtClean="0">
                <a:solidFill>
                  <a:schemeClr val="tx1">
                    <a:lumMod val="65000"/>
                    <a:lumOff val="35000"/>
                  </a:schemeClr>
                </a:solidFill>
                <a:latin typeface="BlenderConsensed" pitchFamily="50" charset="-79"/>
                <a:ea typeface="+mj-ea"/>
                <a:cs typeface="BlenderConsensed" pitchFamily="50" charset="-79"/>
              </a:rPr>
              <a:t>'" ו"</a:t>
            </a:r>
            <a:r>
              <a:rPr lang="he-IL" sz="4000" dirty="0" smtClean="0">
                <a:solidFill>
                  <a:srgbClr val="ECA338"/>
                </a:solidFill>
                <a:latin typeface="BlenderConsensed" pitchFamily="50" charset="-79"/>
                <a:ea typeface="+mj-ea"/>
                <a:cs typeface="BlenderConsensed" pitchFamily="50" charset="-79"/>
              </a:rPr>
              <a:t>לא יהיה</a:t>
            </a:r>
            <a:r>
              <a:rPr lang="he-IL" sz="4000" dirty="0" smtClean="0">
                <a:solidFill>
                  <a:schemeClr val="tx1">
                    <a:lumMod val="65000"/>
                    <a:lumOff val="35000"/>
                  </a:schemeClr>
                </a:solidFill>
                <a:latin typeface="BlenderConsensed" pitchFamily="50" charset="-79"/>
                <a:ea typeface="+mj-ea"/>
                <a:cs typeface="BlenderConsensed" pitchFamily="50" charset="-79"/>
              </a:rPr>
              <a:t>".</a:t>
            </a:r>
          </a:p>
          <a:p>
            <a:pPr eaLnBrk="1" fontAlgn="auto" hangingPunct="1">
              <a:spcAft>
                <a:spcPts val="0"/>
              </a:spcAft>
              <a:buFont typeface="Wingdings" panose="05000000000000000000" pitchFamily="2" charset="2"/>
              <a:buChar char="§"/>
              <a:defRPr/>
            </a:pPr>
            <a:r>
              <a:rPr lang="he-IL" sz="4000" dirty="0" smtClean="0">
                <a:solidFill>
                  <a:schemeClr val="tx1">
                    <a:lumMod val="65000"/>
                    <a:lumOff val="35000"/>
                  </a:schemeClr>
                </a:solidFill>
                <a:latin typeface="BlenderConsensed" pitchFamily="50" charset="-79"/>
                <a:ea typeface="+mj-ea"/>
                <a:cs typeface="BlenderConsensed" pitchFamily="50" charset="-79"/>
              </a:rPr>
              <a:t> הפער שנמצא ב'</a:t>
            </a:r>
            <a:r>
              <a:rPr lang="he-IL" sz="4000" dirty="0" smtClean="0">
                <a:solidFill>
                  <a:srgbClr val="ECA338"/>
                </a:solidFill>
                <a:latin typeface="BlenderConsensed" pitchFamily="50" charset="-79"/>
                <a:ea typeface="+mj-ea"/>
                <a:cs typeface="BlenderConsensed" pitchFamily="50" charset="-79"/>
              </a:rPr>
              <a:t>מיכה </a:t>
            </a:r>
            <a:r>
              <a:rPr lang="he-IL" sz="4000" dirty="0" err="1" smtClean="0">
                <a:solidFill>
                  <a:srgbClr val="ECA338"/>
                </a:solidFill>
                <a:latin typeface="BlenderConsensed" pitchFamily="50" charset="-79"/>
                <a:ea typeface="+mj-ea"/>
                <a:cs typeface="BlenderConsensed" pitchFamily="50" charset="-79"/>
              </a:rPr>
              <a:t>רייסר</a:t>
            </a:r>
            <a:r>
              <a:rPr lang="he-IL" sz="4000" dirty="0" smtClean="0">
                <a:solidFill>
                  <a:schemeClr val="tx1">
                    <a:lumMod val="65000"/>
                    <a:lumOff val="35000"/>
                  </a:schemeClr>
                </a:solidFill>
                <a:latin typeface="BlenderConsensed" pitchFamily="50" charset="-79"/>
                <a:ea typeface="+mj-ea"/>
                <a:cs typeface="BlenderConsensed" pitchFamily="50" charset="-79"/>
              </a:rPr>
              <a:t>' לטובת התלמידים היה גבוה יותר מביתר בתי הספר.</a:t>
            </a: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a:p>
            <a:pPr marL="0" indent="0" eaLnBrk="1" fontAlgn="auto" hangingPunct="1">
              <a:spcAft>
                <a:spcPts val="0"/>
              </a:spcAft>
              <a:buFont typeface="Arial" panose="020B0604020202020204" pitchFamily="34" charset="0"/>
              <a:buNone/>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p:txBody>
      </p:sp>
      <p:sp>
        <p:nvSpPr>
          <p:cNvPr id="39941" name="Rectangle 2"/>
          <p:cNvSpPr>
            <a:spLocks noChangeArrowheads="1"/>
          </p:cNvSpPr>
          <p:nvPr/>
        </p:nvSpPr>
        <p:spPr bwMode="auto">
          <a:xfrm>
            <a:off x="1063625" y="2144713"/>
            <a:ext cx="16935450" cy="46037"/>
          </a:xfrm>
          <a:prstGeom prst="rect">
            <a:avLst/>
          </a:prstGeom>
          <a:noFill/>
          <a:ln w="9525">
            <a:noFill/>
            <a:miter lim="800000"/>
            <a:headEnd/>
            <a:tailEnd/>
          </a:ln>
          <a:effectLst/>
        </p:spPr>
        <p:txBody>
          <a:bodyPr anchor="ctr">
            <a:spAutoFit/>
          </a:bodyPr>
          <a:lstStyle/>
          <a:p>
            <a:pPr algn="r" rtl="1" eaLnBrk="1" hangingPunct="1"/>
            <a:endParaRPr lang="he-IL" altLang="he-IL"/>
          </a:p>
        </p:txBody>
      </p:sp>
      <p:pic>
        <p:nvPicPr>
          <p:cNvPr id="39942"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תמונה 6" descr="C:\Users\אפרת\Desktop\לוגו.jpg"/>
          <p:cNvPicPr>
            <a:picLocks noChangeAspect="1" noChangeArrowheads="1"/>
          </p:cNvPicPr>
          <p:nvPr/>
        </p:nvPicPr>
        <p:blipFill>
          <a:blip r:embed="rId4" cstate="print"/>
          <a:srcRect/>
          <a:stretch>
            <a:fillRect/>
          </a:stretch>
        </p:blipFill>
        <p:spPr bwMode="auto">
          <a:xfrm>
            <a:off x="5292725" y="6154738"/>
            <a:ext cx="1606550" cy="682625"/>
          </a:xfrm>
          <a:prstGeom prst="rect">
            <a:avLst/>
          </a:prstGeom>
          <a:noFill/>
          <a:ln w="9525">
            <a:noFill/>
            <a:miter lim="800000"/>
            <a:headEnd/>
            <a:tailEnd/>
          </a:ln>
        </p:spPr>
      </p:pic>
      <p:sp>
        <p:nvSpPr>
          <p:cNvPr id="41987" name="כותרת 1"/>
          <p:cNvSpPr>
            <a:spLocks noGrp="1"/>
          </p:cNvSpPr>
          <p:nvPr>
            <p:ph type="title"/>
          </p:nvPr>
        </p:nvSpPr>
        <p:spPr>
          <a:solidFill>
            <a:srgbClr val="ECA338"/>
          </a:solidFill>
        </p:spPr>
        <p:txBody>
          <a:bodyPr/>
          <a:lstStyle/>
          <a:p>
            <a:pPr eaLnBrk="1" hangingPunct="1"/>
            <a:r>
              <a:rPr lang="he-IL" altLang="he-IL" sz="6000" smtClean="0">
                <a:solidFill>
                  <a:schemeClr val="bg1"/>
                </a:solidFill>
                <a:latin typeface="BlenderConsensed" pitchFamily="50" charset="-79"/>
                <a:cs typeface="BlenderConsensed" pitchFamily="50" charset="-79"/>
              </a:rPr>
              <a:t>השפעה ברמת הידע – הפנמה</a:t>
            </a:r>
          </a:p>
        </p:txBody>
      </p:sp>
      <p:sp>
        <p:nvSpPr>
          <p:cNvPr id="3" name="מציין מיקום תוכן 2"/>
          <p:cNvSpPr>
            <a:spLocks noGrp="1"/>
          </p:cNvSpPr>
          <p:nvPr>
            <p:ph idx="1"/>
          </p:nvPr>
        </p:nvSpPr>
        <p:spPr/>
        <p:txBody>
          <a:bodyPr rtlCol="1">
            <a:noAutofit/>
          </a:bodyPr>
          <a:lstStyle/>
          <a:p>
            <a:pPr algn="just" eaLnBrk="1" fontAlgn="auto" hangingPunct="1">
              <a:spcAft>
                <a:spcPts val="0"/>
              </a:spcAft>
              <a:buFont typeface="Wingdings" panose="05000000000000000000" pitchFamily="2" charset="2"/>
              <a:buChar char="§"/>
              <a:defRPr/>
            </a:pPr>
            <a:r>
              <a:rPr lang="he-IL" sz="4000" dirty="0" smtClean="0">
                <a:solidFill>
                  <a:srgbClr val="ECA338"/>
                </a:solidFill>
                <a:latin typeface="BlenderConsensed" pitchFamily="50" charset="-79"/>
                <a:ea typeface="+mj-ea"/>
                <a:cs typeface="BlenderConsensed" pitchFamily="50" charset="-79"/>
              </a:rPr>
              <a:t>ההורים</a:t>
            </a:r>
            <a:r>
              <a:rPr lang="he-IL" sz="4000" dirty="0" smtClean="0">
                <a:solidFill>
                  <a:schemeClr val="tx1">
                    <a:lumMod val="65000"/>
                    <a:lumOff val="35000"/>
                  </a:schemeClr>
                </a:solidFill>
                <a:latin typeface="BlenderConsensed" pitchFamily="50" charset="-79"/>
                <a:ea typeface="+mj-ea"/>
                <a:cs typeface="BlenderConsensed" pitchFamily="50" charset="-79"/>
              </a:rPr>
              <a:t> </a:t>
            </a:r>
            <a:r>
              <a:rPr lang="he-IL" sz="4000" dirty="0">
                <a:solidFill>
                  <a:schemeClr val="tx1">
                    <a:lumMod val="65000"/>
                    <a:lumOff val="35000"/>
                  </a:schemeClr>
                </a:solidFill>
                <a:latin typeface="BlenderConsensed" pitchFamily="50" charset="-79"/>
                <a:ea typeface="+mj-ea"/>
                <a:cs typeface="BlenderConsensed" pitchFamily="50" charset="-79"/>
              </a:rPr>
              <a:t>ד</a:t>
            </a:r>
            <a:r>
              <a:rPr lang="he-IL" sz="4000" dirty="0" smtClean="0">
                <a:solidFill>
                  <a:schemeClr val="tx1">
                    <a:lumMod val="65000"/>
                    <a:lumOff val="35000"/>
                  </a:schemeClr>
                </a:solidFill>
                <a:latin typeface="BlenderConsensed" pitchFamily="50" charset="-79"/>
                <a:ea typeface="+mj-ea"/>
                <a:cs typeface="BlenderConsensed" pitchFamily="50" charset="-79"/>
              </a:rPr>
              <a:t>יווחו על מודעות בינונית –גבוהה של ילדיהם (3.5)</a:t>
            </a:r>
            <a:r>
              <a:rPr lang="he-IL" sz="4000" dirty="0">
                <a:solidFill>
                  <a:schemeClr val="tx1">
                    <a:lumMod val="65000"/>
                    <a:lumOff val="35000"/>
                  </a:schemeClr>
                </a:solidFill>
                <a:latin typeface="BlenderConsensed" pitchFamily="50" charset="-79"/>
                <a:cs typeface="BlenderConsensed" pitchFamily="50" charset="-79"/>
              </a:rPr>
              <a:t> לתכנים של עשרת הדיברות </a:t>
            </a:r>
            <a:endParaRPr lang="he-IL" sz="4000" dirty="0" smtClean="0">
              <a:solidFill>
                <a:schemeClr val="tx1">
                  <a:lumMod val="65000"/>
                  <a:lumOff val="35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endParaRPr lang="he-IL" sz="4000" dirty="0" smtClean="0">
              <a:solidFill>
                <a:schemeClr val="tx1">
                  <a:lumMod val="65000"/>
                  <a:lumOff val="35000"/>
                </a:schemeClr>
              </a:solidFill>
              <a:latin typeface="BlenderConsensed" pitchFamily="50" charset="-79"/>
              <a:ea typeface="+mj-ea"/>
              <a:cs typeface="BlenderConsensed" pitchFamily="50" charset="-79"/>
            </a:endParaRPr>
          </a:p>
          <a:p>
            <a:pPr algn="just" eaLnBrk="1" fontAlgn="auto" hangingPunct="1">
              <a:spcAft>
                <a:spcPts val="0"/>
              </a:spcAft>
              <a:buFont typeface="Wingdings" panose="05000000000000000000" pitchFamily="2" charset="2"/>
              <a:buChar char="§"/>
              <a:defRPr/>
            </a:pPr>
            <a:r>
              <a:rPr lang="he-IL" sz="4000" dirty="0" smtClean="0">
                <a:solidFill>
                  <a:srgbClr val="ECA338"/>
                </a:solidFill>
                <a:latin typeface="BlenderConsensed" pitchFamily="50" charset="-79"/>
                <a:cs typeface="BlenderConsensed" pitchFamily="50" charset="-79"/>
              </a:rPr>
              <a:t>סגל </a:t>
            </a:r>
            <a:r>
              <a:rPr lang="he-IL" sz="4000" dirty="0">
                <a:solidFill>
                  <a:srgbClr val="ECA338"/>
                </a:solidFill>
                <a:latin typeface="BlenderConsensed" pitchFamily="50" charset="-79"/>
                <a:cs typeface="BlenderConsensed" pitchFamily="50" charset="-79"/>
              </a:rPr>
              <a:t>בית הספר </a:t>
            </a:r>
            <a:r>
              <a:rPr lang="he-IL" sz="4000" dirty="0">
                <a:solidFill>
                  <a:schemeClr val="tx1">
                    <a:lumMod val="65000"/>
                    <a:lumOff val="35000"/>
                  </a:schemeClr>
                </a:solidFill>
                <a:latin typeface="BlenderConsensed" pitchFamily="50" charset="-79"/>
                <a:cs typeface="BlenderConsensed" pitchFamily="50" charset="-79"/>
              </a:rPr>
              <a:t>וסגל </a:t>
            </a:r>
            <a:r>
              <a:rPr lang="he-IL" sz="4000" dirty="0" smtClean="0">
                <a:solidFill>
                  <a:srgbClr val="ECA338"/>
                </a:solidFill>
                <a:latin typeface="BlenderConsensed" pitchFamily="50" charset="-79"/>
                <a:cs typeface="BlenderConsensed" pitchFamily="50" charset="-79"/>
              </a:rPr>
              <a:t>המדריכים</a:t>
            </a:r>
            <a:r>
              <a:rPr lang="he-IL" sz="4000" dirty="0" smtClean="0">
                <a:solidFill>
                  <a:schemeClr val="tx1">
                    <a:lumMod val="65000"/>
                    <a:lumOff val="35000"/>
                  </a:schemeClr>
                </a:solidFill>
                <a:latin typeface="BlenderConsensed" pitchFamily="50" charset="-79"/>
                <a:cs typeface="BlenderConsensed" pitchFamily="50" charset="-79"/>
              </a:rPr>
              <a:t> </a:t>
            </a:r>
            <a:r>
              <a:rPr lang="he-IL" sz="4000" dirty="0">
                <a:solidFill>
                  <a:schemeClr val="tx1">
                    <a:lumMod val="65000"/>
                    <a:lumOff val="35000"/>
                  </a:schemeClr>
                </a:solidFill>
                <a:latin typeface="BlenderConsensed" pitchFamily="50" charset="-79"/>
                <a:cs typeface="BlenderConsensed" pitchFamily="50" charset="-79"/>
              </a:rPr>
              <a:t>חשים בטחון גבוה בכך שהתכנית השפיעה על התלמידים ברמת </a:t>
            </a:r>
            <a:r>
              <a:rPr lang="he-IL" sz="4000" dirty="0">
                <a:solidFill>
                  <a:srgbClr val="ECA338"/>
                </a:solidFill>
                <a:latin typeface="BlenderConsensed" pitchFamily="50" charset="-79"/>
                <a:cs typeface="BlenderConsensed" pitchFamily="50" charset="-79"/>
              </a:rPr>
              <a:t>הידע שרכשו</a:t>
            </a:r>
            <a:r>
              <a:rPr lang="he-IL" sz="4000" dirty="0">
                <a:solidFill>
                  <a:schemeClr val="tx1">
                    <a:lumMod val="65000"/>
                    <a:lumOff val="35000"/>
                  </a:schemeClr>
                </a:solidFill>
                <a:latin typeface="BlenderConsensed" pitchFamily="50" charset="-79"/>
                <a:cs typeface="BlenderConsensed" pitchFamily="50" charset="-79"/>
              </a:rPr>
              <a:t>, כי התכנים שנלמדו </a:t>
            </a:r>
            <a:r>
              <a:rPr lang="he-IL" sz="4000" dirty="0">
                <a:solidFill>
                  <a:srgbClr val="ECA338"/>
                </a:solidFill>
                <a:latin typeface="BlenderConsensed" pitchFamily="50" charset="-79"/>
                <a:cs typeface="BlenderConsensed" pitchFamily="50" charset="-79"/>
              </a:rPr>
              <a:t>הופנמו</a:t>
            </a:r>
            <a:r>
              <a:rPr lang="he-IL" sz="4000" dirty="0">
                <a:solidFill>
                  <a:schemeClr val="tx1">
                    <a:lumMod val="65000"/>
                    <a:lumOff val="35000"/>
                  </a:schemeClr>
                </a:solidFill>
                <a:latin typeface="BlenderConsensed" pitchFamily="50" charset="-79"/>
                <a:cs typeface="BlenderConsensed" pitchFamily="50" charset="-79"/>
              </a:rPr>
              <a:t> על ידם, וכי התלמידים פיתחו </a:t>
            </a:r>
            <a:r>
              <a:rPr lang="he-IL" sz="4000" dirty="0">
                <a:solidFill>
                  <a:srgbClr val="ECA338"/>
                </a:solidFill>
                <a:latin typeface="BlenderConsensed" pitchFamily="50" charset="-79"/>
                <a:cs typeface="BlenderConsensed" pitchFamily="50" charset="-79"/>
              </a:rPr>
              <a:t>מודעות</a:t>
            </a:r>
            <a:r>
              <a:rPr lang="he-IL" sz="4000" dirty="0">
                <a:solidFill>
                  <a:schemeClr val="tx1">
                    <a:lumMod val="65000"/>
                    <a:lumOff val="35000"/>
                  </a:schemeClr>
                </a:solidFill>
                <a:latin typeface="BlenderConsensed" pitchFamily="50" charset="-79"/>
                <a:cs typeface="BlenderConsensed" pitchFamily="50" charset="-79"/>
              </a:rPr>
              <a:t> גבוהה יותר לנושא</a:t>
            </a:r>
            <a:endParaRPr lang="he-IL" sz="4000" dirty="0" smtClean="0">
              <a:solidFill>
                <a:srgbClr val="ECA338"/>
              </a:solidFill>
              <a:latin typeface="BlenderConsensed" pitchFamily="50" charset="-79"/>
              <a:ea typeface="+mj-ea"/>
              <a:cs typeface="BlenderConsensed" pitchFamily="50" charset="-79"/>
            </a:endParaRPr>
          </a:p>
          <a:p>
            <a:pPr marL="0" indent="0" algn="just" eaLnBrk="1" fontAlgn="auto" hangingPunct="1">
              <a:spcAft>
                <a:spcPts val="0"/>
              </a:spcAft>
              <a:buFont typeface="Arial" panose="020B0604020202020204" pitchFamily="34" charset="0"/>
              <a:buNone/>
              <a:defRPr/>
            </a:pPr>
            <a:endParaRPr lang="he-IL" sz="1400" dirty="0" smtClean="0">
              <a:solidFill>
                <a:srgbClr val="ECA338"/>
              </a:solidFill>
              <a:latin typeface="BlenderConsensed" pitchFamily="50" charset="-79"/>
              <a:ea typeface="+mj-ea"/>
              <a:cs typeface="BlenderConsensed" pitchFamily="50" charset="-79"/>
            </a:endParaRPr>
          </a:p>
        </p:txBody>
      </p:sp>
      <p:sp>
        <p:nvSpPr>
          <p:cNvPr id="41989" name="Rectangle 2"/>
          <p:cNvSpPr>
            <a:spLocks noChangeArrowheads="1"/>
          </p:cNvSpPr>
          <p:nvPr/>
        </p:nvSpPr>
        <p:spPr bwMode="auto">
          <a:xfrm>
            <a:off x="1063625" y="2144713"/>
            <a:ext cx="16935450" cy="46037"/>
          </a:xfrm>
          <a:prstGeom prst="rect">
            <a:avLst/>
          </a:prstGeom>
          <a:noFill/>
          <a:ln w="9525">
            <a:noFill/>
            <a:miter lim="800000"/>
            <a:headEnd/>
            <a:tailEnd/>
          </a:ln>
          <a:effectLst/>
        </p:spPr>
        <p:txBody>
          <a:bodyPr anchor="ctr">
            <a:spAutoFit/>
          </a:bodyPr>
          <a:lstStyle/>
          <a:p>
            <a:pPr algn="r" rtl="1" eaLnBrk="1" hangingPunct="1"/>
            <a:endParaRPr lang="he-IL" altLang="he-IL"/>
          </a:p>
        </p:txBody>
      </p:sp>
      <p:pic>
        <p:nvPicPr>
          <p:cNvPr id="41990" name="Picture 1" descr="http://static.wixstatic.com/media/75dca7_e932326a18a53923d39e93a61754d092.jpg_srz_p_205_170_75_22_0.50_1.20_0.00_jpg_srz"/>
          <p:cNvPicPr>
            <a:picLocks noChangeAspect="1" noChangeArrowheads="1"/>
          </p:cNvPicPr>
          <p:nvPr/>
        </p:nvPicPr>
        <p:blipFill>
          <a:blip r:embed="rId5" cstate="print"/>
          <a:srcRect/>
          <a:stretch>
            <a:fillRect/>
          </a:stretch>
        </p:blipFill>
        <p:spPr bwMode="auto">
          <a:xfrm>
            <a:off x="838200" y="365125"/>
            <a:ext cx="1412875" cy="1325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1059</TotalTime>
  <Words>2219</Words>
  <Application>Microsoft Office PowerPoint</Application>
  <PresentationFormat>מותאם אישית</PresentationFormat>
  <Paragraphs>214</Paragraphs>
  <Slides>28</Slides>
  <Notes>28</Notes>
  <HiddenSlides>6</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28</vt:i4>
      </vt:variant>
    </vt:vector>
  </HeadingPairs>
  <TitlesOfParts>
    <vt:vector size="30" baseType="lpstr">
      <vt:lpstr>ערכת נושא Office</vt:lpstr>
      <vt:lpstr>Chart</vt:lpstr>
      <vt:lpstr> מטרות המחקר </vt:lpstr>
      <vt:lpstr>השפעת התכנית על התלמידים</vt:lpstr>
      <vt:lpstr>השפעת התכנית על התלמידים</vt:lpstr>
      <vt:lpstr>השפעה ברמת הידע - הבנה</vt:lpstr>
      <vt:lpstr>השפעה ברמת הידע - הבנה</vt:lpstr>
      <vt:lpstr>השפעה ברמת הידע - זכירת הדיברות</vt:lpstr>
      <vt:lpstr>השפעה ברמת הידע – זכירת הדיברות</vt:lpstr>
      <vt:lpstr>השפעה ברמת הידע – הפנמה</vt:lpstr>
      <vt:lpstr>השפעה ברמת הידע – הפנמה</vt:lpstr>
      <vt:lpstr>השפעה ברמת הידע – הפנמה</vt:lpstr>
      <vt:lpstr>השפעה ברמת העמדות – שאלות ספציפיות</vt:lpstr>
      <vt:lpstr>השפעה ברמת העמדות – השוואה להורים</vt:lpstr>
      <vt:lpstr>השפעה ברמת ההתנהגות -סגל </vt:lpstr>
      <vt:lpstr>עמדות כלפי התכנית – תפיסת החשיבות</vt:lpstr>
      <vt:lpstr>עמדות כלפי התכנית – תפיסת החשיבות</vt:lpstr>
      <vt:lpstr>עמדות כלפי התכנית – תפיסת החשיבות</vt:lpstr>
      <vt:lpstr>עמדות כלפי התכנית – תפיסת החשיבות</vt:lpstr>
      <vt:lpstr>עמדות כלפי התכנית – נימוקים לחשיבותה</vt:lpstr>
      <vt:lpstr>עמדות כלפי התכנית – תפיסת מטרותיה</vt:lpstr>
      <vt:lpstr>עמדות כלפי התכנית – תפיסת מטרותיה</vt:lpstr>
      <vt:lpstr>עמדות כלפי התכנית – ייחודיות וחוזקות</vt:lpstr>
      <vt:lpstr>תכני התכנית ואופן העברתם - המפגשים</vt:lpstr>
      <vt:lpstr>תכני התכנית ואופן העברתם- ההדרכה</vt:lpstr>
      <vt:lpstr>תכני התכנית ואופן העברתם – ההדרכה</vt:lpstr>
      <vt:lpstr>תכני התכנית ואופן העברתם – יום השיא</vt:lpstr>
      <vt:lpstr>ההדרכה בתכנית – הכשרת המדריכים</vt:lpstr>
      <vt:lpstr>ההדרכה בתכנית – so what?</vt:lpstr>
      <vt:lpstr>הצעות להגברת השפעת התכנית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עשרת הדיברות</dc:title>
  <dc:creator>Efrat Darf</dc:creator>
  <cp:lastModifiedBy>Amnon Liberman</cp:lastModifiedBy>
  <cp:revision>173</cp:revision>
  <dcterms:created xsi:type="dcterms:W3CDTF">2014-10-14T07:46:37Z</dcterms:created>
  <dcterms:modified xsi:type="dcterms:W3CDTF">2015-01-20T14:59:05Z</dcterms:modified>
</cp:coreProperties>
</file>